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x="18288000" cy="10287000"/>
  <p:notesSz cx="6858000" cy="9144000"/>
  <p:embeddedFontLst>
    <p:embeddedFont>
      <p:font typeface="Montserrat" charset="1" panose="00000500000000000000"/>
      <p:regular r:id="rId37"/>
    </p:embeddedFont>
    <p:embeddedFont>
      <p:font typeface="Montserrat Bold" charset="1" panose="00000800000000000000"/>
      <p:regular r:id="rId38"/>
    </p:embeddedFont>
    <p:embeddedFont>
      <p:font typeface="Montserrat Italics" charset="1" panose="00000500000000000000"/>
      <p:regular r:id="rId39"/>
    </p:embeddedFont>
    <p:embeddedFont>
      <p:font typeface="Saira" charset="1" panose="00000500000000000000"/>
      <p:regular r:id="rId40"/>
    </p:embeddedFont>
    <p:embeddedFont>
      <p:font typeface="DFVN Bagel Fat One" charset="1" panose="00000000000000000000"/>
      <p:regular r:id="rId41"/>
    </p:embeddedFont>
    <p:embeddedFont>
      <p:font typeface="Glacial Indifference" charset="1" panose="00000000000000000000"/>
      <p:regular r:id="rId42"/>
    </p:embeddedFont>
    <p:embeddedFont>
      <p:font typeface="Canva Sans" charset="1" panose="020B0503030501040103"/>
      <p:regular r:id="rId43"/>
    </p:embeddedFont>
    <p:embeddedFont>
      <p:font typeface="Canva Sans Bold" charset="1" panose="020B0803030501040103"/>
      <p:regular r:id="rId44"/>
    </p:embeddedFont>
    <p:embeddedFont>
      <p:font typeface="More Sugar" charset="1" panose="00000000000000000000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0006" y="1312736"/>
            <a:ext cx="2831734" cy="8484597"/>
          </a:xfrm>
          <a:custGeom>
            <a:avLst/>
            <a:gdLst/>
            <a:ahLst/>
            <a:cxnLst/>
            <a:rect r="r" b="b" t="t" l="l"/>
            <a:pathLst>
              <a:path h="8484597" w="2831734">
                <a:moveTo>
                  <a:pt x="0" y="0"/>
                </a:moveTo>
                <a:lnTo>
                  <a:pt x="2831735" y="0"/>
                </a:lnTo>
                <a:lnTo>
                  <a:pt x="2831735" y="8484598"/>
                </a:lnTo>
                <a:lnTo>
                  <a:pt x="0" y="84845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782412" y="1834309"/>
            <a:ext cx="3662991" cy="7963024"/>
          </a:xfrm>
          <a:custGeom>
            <a:avLst/>
            <a:gdLst/>
            <a:ahLst/>
            <a:cxnLst/>
            <a:rect r="r" b="b" t="t" l="l"/>
            <a:pathLst>
              <a:path h="7963024" w="3662991">
                <a:moveTo>
                  <a:pt x="0" y="0"/>
                </a:moveTo>
                <a:lnTo>
                  <a:pt x="3662991" y="0"/>
                </a:lnTo>
                <a:lnTo>
                  <a:pt x="3662991" y="7963025"/>
                </a:lnTo>
                <a:lnTo>
                  <a:pt x="0" y="79630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066782" y="1028700"/>
            <a:ext cx="10485450" cy="8548403"/>
            <a:chOff x="0" y="0"/>
            <a:chExt cx="2761600" cy="225143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761600" cy="2251431"/>
            </a:xfrm>
            <a:custGeom>
              <a:avLst/>
              <a:gdLst/>
              <a:ahLst/>
              <a:cxnLst/>
              <a:rect r="r" b="b" t="t" l="l"/>
              <a:pathLst>
                <a:path h="2251431" w="2761600">
                  <a:moveTo>
                    <a:pt x="37656" y="0"/>
                  </a:moveTo>
                  <a:lnTo>
                    <a:pt x="2723944" y="0"/>
                  </a:lnTo>
                  <a:cubicBezTo>
                    <a:pt x="2744741" y="0"/>
                    <a:pt x="2761600" y="16859"/>
                    <a:pt x="2761600" y="37656"/>
                  </a:cubicBezTo>
                  <a:lnTo>
                    <a:pt x="2761600" y="2213776"/>
                  </a:lnTo>
                  <a:cubicBezTo>
                    <a:pt x="2761600" y="2223763"/>
                    <a:pt x="2757633" y="2233340"/>
                    <a:pt x="2750571" y="2240402"/>
                  </a:cubicBezTo>
                  <a:cubicBezTo>
                    <a:pt x="2743509" y="2247464"/>
                    <a:pt x="2733931" y="2251431"/>
                    <a:pt x="2723944" y="2251431"/>
                  </a:cubicBezTo>
                  <a:lnTo>
                    <a:pt x="37656" y="2251431"/>
                  </a:lnTo>
                  <a:cubicBezTo>
                    <a:pt x="27669" y="2251431"/>
                    <a:pt x="18091" y="2247464"/>
                    <a:pt x="11029" y="2240402"/>
                  </a:cubicBezTo>
                  <a:cubicBezTo>
                    <a:pt x="3967" y="2233340"/>
                    <a:pt x="0" y="2223763"/>
                    <a:pt x="0" y="2213776"/>
                  </a:cubicBezTo>
                  <a:lnTo>
                    <a:pt x="0" y="37656"/>
                  </a:lnTo>
                  <a:cubicBezTo>
                    <a:pt x="0" y="27669"/>
                    <a:pt x="3967" y="18091"/>
                    <a:pt x="11029" y="11029"/>
                  </a:cubicBezTo>
                  <a:cubicBezTo>
                    <a:pt x="18091" y="3967"/>
                    <a:pt x="27669" y="0"/>
                    <a:pt x="3765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F0F9">
                    <a:alpha val="17000"/>
                  </a:srgbClr>
                </a:gs>
                <a:gs pos="100000">
                  <a:srgbClr val="399FB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761600" cy="2289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1610020" y="1028700"/>
            <a:ext cx="2200951" cy="8548403"/>
            <a:chOff x="0" y="0"/>
            <a:chExt cx="579674" cy="225143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79674" cy="2251431"/>
            </a:xfrm>
            <a:custGeom>
              <a:avLst/>
              <a:gdLst/>
              <a:ahLst/>
              <a:cxnLst/>
              <a:rect r="r" b="b" t="t" l="l"/>
              <a:pathLst>
                <a:path h="2251431" w="579674">
                  <a:moveTo>
                    <a:pt x="179394" y="0"/>
                  </a:moveTo>
                  <a:lnTo>
                    <a:pt x="400280" y="0"/>
                  </a:lnTo>
                  <a:cubicBezTo>
                    <a:pt x="499357" y="0"/>
                    <a:pt x="579674" y="80318"/>
                    <a:pt x="579674" y="179394"/>
                  </a:cubicBezTo>
                  <a:lnTo>
                    <a:pt x="579674" y="2072037"/>
                  </a:lnTo>
                  <a:cubicBezTo>
                    <a:pt x="579674" y="2171114"/>
                    <a:pt x="499357" y="2251431"/>
                    <a:pt x="400280" y="2251431"/>
                  </a:cubicBezTo>
                  <a:lnTo>
                    <a:pt x="179394" y="2251431"/>
                  </a:lnTo>
                  <a:cubicBezTo>
                    <a:pt x="131816" y="2251431"/>
                    <a:pt x="86186" y="2232531"/>
                    <a:pt x="52543" y="2198888"/>
                  </a:cubicBezTo>
                  <a:cubicBezTo>
                    <a:pt x="18900" y="2165245"/>
                    <a:pt x="0" y="2119615"/>
                    <a:pt x="0" y="2072037"/>
                  </a:cubicBezTo>
                  <a:lnTo>
                    <a:pt x="0" y="179394"/>
                  </a:lnTo>
                  <a:cubicBezTo>
                    <a:pt x="0" y="80318"/>
                    <a:pt x="80318" y="0"/>
                    <a:pt x="179394" y="0"/>
                  </a:cubicBezTo>
                  <a:close/>
                </a:path>
              </a:pathLst>
            </a:custGeom>
            <a:solidFill>
              <a:srgbClr val="B5DCE2">
                <a:alpha val="16863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79674" cy="2289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300254" y="6240413"/>
            <a:ext cx="936851" cy="93685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01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859656" y="8617099"/>
            <a:ext cx="33200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Sinh viên thực hiện: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14587" y="8617099"/>
            <a:ext cx="33200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Giảng viên hướng dẫn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859656" y="8918649"/>
            <a:ext cx="4111156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Nhữ Đình Tiến - 23521582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Trần Minh Tiến - 23521587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928055" y="8918649"/>
            <a:ext cx="390660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Th.S Nguyễn Thị Ngọc DIễm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784353" y="2956108"/>
            <a:ext cx="9076159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CS217 - Các hệ cơ sở Tri thức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5111300" y="3215823"/>
            <a:ext cx="793976" cy="793976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094773" y="7900347"/>
            <a:ext cx="584294" cy="549900"/>
            <a:chOff x="0" y="0"/>
            <a:chExt cx="863639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63639" cy="812800"/>
            </a:xfrm>
            <a:custGeom>
              <a:avLst/>
              <a:gdLst/>
              <a:ahLst/>
              <a:cxnLst/>
              <a:rect r="r" b="b" t="t" l="l"/>
              <a:pathLst>
                <a:path h="812800" w="863639">
                  <a:moveTo>
                    <a:pt x="593752" y="0"/>
                  </a:moveTo>
                  <a:lnTo>
                    <a:pt x="269887" y="0"/>
                  </a:lnTo>
                  <a:lnTo>
                    <a:pt x="269887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69887" y="558800"/>
                  </a:lnTo>
                  <a:lnTo>
                    <a:pt x="269887" y="812800"/>
                  </a:lnTo>
                  <a:lnTo>
                    <a:pt x="593752" y="812800"/>
                  </a:lnTo>
                  <a:lnTo>
                    <a:pt x="593752" y="558800"/>
                  </a:lnTo>
                  <a:lnTo>
                    <a:pt x="863639" y="558800"/>
                  </a:lnTo>
                  <a:lnTo>
                    <a:pt x="863639" y="254000"/>
                  </a:lnTo>
                  <a:lnTo>
                    <a:pt x="593752" y="254000"/>
                  </a:lnTo>
                  <a:lnTo>
                    <a:pt x="5937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8" id="28"/>
            <p:cNvSpPr txBox="true"/>
            <p:nvPr/>
          </p:nvSpPr>
          <p:spPr>
            <a:xfrm>
              <a:off x="202415" y="133350"/>
              <a:ext cx="458808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7947828" y="4161391"/>
            <a:ext cx="9050307" cy="3738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50"/>
              </a:lnSpc>
            </a:pPr>
            <a:r>
              <a:rPr lang="en-US" sz="8784">
                <a:solidFill>
                  <a:srgbClr val="2789A2"/>
                </a:solidFill>
                <a:latin typeface="Saira"/>
                <a:ea typeface="Saira"/>
                <a:cs typeface="Saira"/>
                <a:sym typeface="Saira"/>
              </a:rPr>
              <a:t>Chẩn đoán và điều trị bệnh Tay Chân Miệng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0385" y="3433680"/>
            <a:ext cx="8633615" cy="4982399"/>
            <a:chOff x="0" y="0"/>
            <a:chExt cx="2273874" cy="13122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73874" cy="1312237"/>
            </a:xfrm>
            <a:custGeom>
              <a:avLst/>
              <a:gdLst/>
              <a:ahLst/>
              <a:cxnLst/>
              <a:rect r="r" b="b" t="t" l="l"/>
              <a:pathLst>
                <a:path h="1312237" w="2273874">
                  <a:moveTo>
                    <a:pt x="45733" y="0"/>
                  </a:moveTo>
                  <a:lnTo>
                    <a:pt x="2228141" y="0"/>
                  </a:lnTo>
                  <a:cubicBezTo>
                    <a:pt x="2253399" y="0"/>
                    <a:pt x="2273874" y="20475"/>
                    <a:pt x="2273874" y="45733"/>
                  </a:cubicBezTo>
                  <a:lnTo>
                    <a:pt x="2273874" y="1266504"/>
                  </a:lnTo>
                  <a:cubicBezTo>
                    <a:pt x="2273874" y="1278633"/>
                    <a:pt x="2269055" y="1290265"/>
                    <a:pt x="2260479" y="1298842"/>
                  </a:cubicBezTo>
                  <a:cubicBezTo>
                    <a:pt x="2251902" y="1307419"/>
                    <a:pt x="2240270" y="1312237"/>
                    <a:pt x="2228141" y="1312237"/>
                  </a:cubicBezTo>
                  <a:lnTo>
                    <a:pt x="45733" y="1312237"/>
                  </a:lnTo>
                  <a:cubicBezTo>
                    <a:pt x="33604" y="1312237"/>
                    <a:pt x="21971" y="1307419"/>
                    <a:pt x="13395" y="1298842"/>
                  </a:cubicBezTo>
                  <a:cubicBezTo>
                    <a:pt x="4818" y="1290265"/>
                    <a:pt x="0" y="1278633"/>
                    <a:pt x="0" y="1266504"/>
                  </a:cubicBezTo>
                  <a:lnTo>
                    <a:pt x="0" y="45733"/>
                  </a:lnTo>
                  <a:cubicBezTo>
                    <a:pt x="0" y="33604"/>
                    <a:pt x="4818" y="21971"/>
                    <a:pt x="13395" y="13395"/>
                  </a:cubicBezTo>
                  <a:cubicBezTo>
                    <a:pt x="21971" y="4818"/>
                    <a:pt x="33604" y="0"/>
                    <a:pt x="4573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7000"/>
                  </a:srgbClr>
                </a:gs>
                <a:gs pos="100000">
                  <a:srgbClr val="E6F0F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73874" cy="1350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906653" y="7614892"/>
            <a:ext cx="1317221" cy="131722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203738"/>
            <a:ext cx="762470" cy="76247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878065" y="3052445"/>
            <a:ext cx="762470" cy="76247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10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519692" y="4599962"/>
            <a:ext cx="7593794" cy="198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69"/>
              </a:lnSpc>
            </a:pPr>
            <a:r>
              <a:rPr lang="en-US" sz="69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Giai đoạn 2: </a:t>
            </a:r>
          </a:p>
          <a:p>
            <a:pPr algn="just">
              <a:lnSpc>
                <a:spcPts val="7769"/>
              </a:lnSpc>
            </a:pPr>
            <a:r>
              <a:rPr lang="en-US" sz="69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Thiết kế CSTT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2688737" y="1639994"/>
            <a:ext cx="4918220" cy="6826150"/>
          </a:xfrm>
          <a:custGeom>
            <a:avLst/>
            <a:gdLst/>
            <a:ahLst/>
            <a:cxnLst/>
            <a:rect r="r" b="b" t="t" l="l"/>
            <a:pathLst>
              <a:path h="6826150" w="4918220">
                <a:moveTo>
                  <a:pt x="0" y="0"/>
                </a:moveTo>
                <a:lnTo>
                  <a:pt x="4918220" y="0"/>
                </a:lnTo>
                <a:lnTo>
                  <a:pt x="4918220" y="6826151"/>
                </a:lnTo>
                <a:lnTo>
                  <a:pt x="0" y="68261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234871"/>
            <a:ext cx="16084786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Hệ luật dẫn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607613"/>
            <a:ext cx="16084786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(Facts, Rules)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086350"/>
            <a:ext cx="16230600" cy="3583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Trong đó:</a:t>
            </a:r>
          </a:p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Facts: </a:t>
            </a:r>
          </a:p>
          <a:p>
            <a:pPr algn="l" marL="1252224" indent="-417408" lvl="2">
              <a:lnSpc>
                <a:spcPts val="4060"/>
              </a:lnSpc>
              <a:buFont typeface="Arial"/>
              <a:buChar char="⚬"/>
            </a:pPr>
            <a:r>
              <a:rPr lang="en-US" sz="29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F1: tập hợp các triệu chứng, dấu hiệu của bệnh nhân</a:t>
            </a:r>
          </a:p>
          <a:p>
            <a:pPr algn="l" marL="1252224" indent="-417408" lvl="2">
              <a:lnSpc>
                <a:spcPts val="4060"/>
              </a:lnSpc>
              <a:buFont typeface="Arial"/>
              <a:buChar char="⚬"/>
            </a:pPr>
            <a:r>
              <a:rPr lang="en-US" sz="29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F2: Mức độ bệnh (suy ra từ r1)</a:t>
            </a:r>
          </a:p>
          <a:p>
            <a:pPr algn="l" marL="626112" indent="-313056" lvl="1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Rules: </a:t>
            </a:r>
          </a:p>
          <a:p>
            <a:pPr algn="l" marL="1252224" indent="-417408" lvl="2">
              <a:lnSpc>
                <a:spcPts val="4060"/>
              </a:lnSpc>
              <a:buFont typeface="Arial"/>
              <a:buChar char="⚬"/>
            </a:pPr>
            <a:r>
              <a:rPr lang="en-US" sz="29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r1: Luật phân loại mức độ bệnh</a:t>
            </a:r>
          </a:p>
          <a:p>
            <a:pPr algn="l" marL="1252224" indent="-417408" lvl="2">
              <a:lnSpc>
                <a:spcPts val="4060"/>
              </a:lnSpc>
              <a:buFont typeface="Arial"/>
              <a:buChar char="⚬"/>
            </a:pPr>
            <a:r>
              <a:rPr lang="en-US" sz="29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r2: Luật</a:t>
            </a:r>
            <a:r>
              <a:rPr lang="en-US" sz="29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 điều trị theo mức độ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241288" y="2585908"/>
            <a:ext cx="10018012" cy="5528188"/>
          </a:xfrm>
          <a:custGeom>
            <a:avLst/>
            <a:gdLst/>
            <a:ahLst/>
            <a:cxnLst/>
            <a:rect r="r" b="b" t="t" l="l"/>
            <a:pathLst>
              <a:path h="5528188" w="10018012">
                <a:moveTo>
                  <a:pt x="0" y="0"/>
                </a:moveTo>
                <a:lnTo>
                  <a:pt x="10018012" y="0"/>
                </a:lnTo>
                <a:lnTo>
                  <a:pt x="10018012" y="5528188"/>
                </a:lnTo>
                <a:lnTo>
                  <a:pt x="0" y="55281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1383" y="3303657"/>
            <a:ext cx="6969904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Tổ chức Cơ sở tri thức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6346" y="4791075"/>
            <a:ext cx="6739980" cy="558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9"/>
              </a:lnSpc>
            </a:pPr>
            <a:r>
              <a:rPr lang="en-US" sz="3900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Ngôn ngữ đặc tả json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0385" y="3433680"/>
            <a:ext cx="8633615" cy="4982399"/>
            <a:chOff x="0" y="0"/>
            <a:chExt cx="2273874" cy="13122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73874" cy="1312237"/>
            </a:xfrm>
            <a:custGeom>
              <a:avLst/>
              <a:gdLst/>
              <a:ahLst/>
              <a:cxnLst/>
              <a:rect r="r" b="b" t="t" l="l"/>
              <a:pathLst>
                <a:path h="1312237" w="2273874">
                  <a:moveTo>
                    <a:pt x="45733" y="0"/>
                  </a:moveTo>
                  <a:lnTo>
                    <a:pt x="2228141" y="0"/>
                  </a:lnTo>
                  <a:cubicBezTo>
                    <a:pt x="2253399" y="0"/>
                    <a:pt x="2273874" y="20475"/>
                    <a:pt x="2273874" y="45733"/>
                  </a:cubicBezTo>
                  <a:lnTo>
                    <a:pt x="2273874" y="1266504"/>
                  </a:lnTo>
                  <a:cubicBezTo>
                    <a:pt x="2273874" y="1278633"/>
                    <a:pt x="2269055" y="1290265"/>
                    <a:pt x="2260479" y="1298842"/>
                  </a:cubicBezTo>
                  <a:cubicBezTo>
                    <a:pt x="2251902" y="1307419"/>
                    <a:pt x="2240270" y="1312237"/>
                    <a:pt x="2228141" y="1312237"/>
                  </a:cubicBezTo>
                  <a:lnTo>
                    <a:pt x="45733" y="1312237"/>
                  </a:lnTo>
                  <a:cubicBezTo>
                    <a:pt x="33604" y="1312237"/>
                    <a:pt x="21971" y="1307419"/>
                    <a:pt x="13395" y="1298842"/>
                  </a:cubicBezTo>
                  <a:cubicBezTo>
                    <a:pt x="4818" y="1290265"/>
                    <a:pt x="0" y="1278633"/>
                    <a:pt x="0" y="1266504"/>
                  </a:cubicBezTo>
                  <a:lnTo>
                    <a:pt x="0" y="45733"/>
                  </a:lnTo>
                  <a:cubicBezTo>
                    <a:pt x="0" y="33604"/>
                    <a:pt x="4818" y="21971"/>
                    <a:pt x="13395" y="13395"/>
                  </a:cubicBezTo>
                  <a:cubicBezTo>
                    <a:pt x="21971" y="4818"/>
                    <a:pt x="33604" y="0"/>
                    <a:pt x="4573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7000"/>
                  </a:srgbClr>
                </a:gs>
                <a:gs pos="100000">
                  <a:srgbClr val="E6F0F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73874" cy="1350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906653" y="7614892"/>
            <a:ext cx="1317221" cy="131722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203738"/>
            <a:ext cx="762470" cy="76247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878065" y="3052445"/>
            <a:ext cx="762470" cy="76247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519692" y="4599962"/>
            <a:ext cx="8120843" cy="198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69"/>
              </a:lnSpc>
            </a:pPr>
            <a:r>
              <a:rPr lang="en-US" sz="69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Giai đoạn 3: </a:t>
            </a:r>
          </a:p>
          <a:p>
            <a:pPr algn="just">
              <a:lnSpc>
                <a:spcPts val="7769"/>
              </a:lnSpc>
            </a:pPr>
            <a:r>
              <a:rPr lang="en-US" sz="69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Thiết kế bộ suy diễn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2688737" y="1639994"/>
            <a:ext cx="4918220" cy="6826150"/>
          </a:xfrm>
          <a:custGeom>
            <a:avLst/>
            <a:gdLst/>
            <a:ahLst/>
            <a:cxnLst/>
            <a:rect r="r" b="b" t="t" l="l"/>
            <a:pathLst>
              <a:path h="6826150" w="4918220">
                <a:moveTo>
                  <a:pt x="0" y="0"/>
                </a:moveTo>
                <a:lnTo>
                  <a:pt x="4918220" y="0"/>
                </a:lnTo>
                <a:lnTo>
                  <a:pt x="4918220" y="6826151"/>
                </a:lnTo>
                <a:lnTo>
                  <a:pt x="0" y="68261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234871"/>
            <a:ext cx="16084786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Quy trình chẩn đoán lâm sàng bệnh Tay chân miệng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678073"/>
            <a:ext cx="1603415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076825"/>
            <a:ext cx="673998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Bộ câu hỏi chẩn đoán lâm sàn được chuẩn bị trước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Câu trả lời của bệnh nhân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519692" y="3678073"/>
            <a:ext cx="1920954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Output: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19692" y="5076825"/>
            <a:ext cx="673998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Bệnh nhân có bệnh hay không?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009622" y="1028700"/>
            <a:ext cx="6687761" cy="8779668"/>
          </a:xfrm>
          <a:custGeom>
            <a:avLst/>
            <a:gdLst/>
            <a:ahLst/>
            <a:cxnLst/>
            <a:rect r="r" b="b" t="t" l="l"/>
            <a:pathLst>
              <a:path h="8779668" w="6687761">
                <a:moveTo>
                  <a:pt x="0" y="0"/>
                </a:moveTo>
                <a:lnTo>
                  <a:pt x="6687761" y="0"/>
                </a:lnTo>
                <a:lnTo>
                  <a:pt x="6687761" y="8779668"/>
                </a:lnTo>
                <a:lnTo>
                  <a:pt x="0" y="87796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234871"/>
            <a:ext cx="16084786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Quy trình phân loại độ bệnh Tay chân miệng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678073"/>
            <a:ext cx="1603415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076825"/>
            <a:ext cx="673998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Danh sách các triệu chứng thu được từ người dùng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19692" y="3678073"/>
            <a:ext cx="1920954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Output: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19692" y="5076825"/>
            <a:ext cx="673998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Độ bệnh của bệnh nhân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48710" y="1028700"/>
            <a:ext cx="5190579" cy="8477653"/>
          </a:xfrm>
          <a:custGeom>
            <a:avLst/>
            <a:gdLst/>
            <a:ahLst/>
            <a:cxnLst/>
            <a:rect r="r" b="b" t="t" l="l"/>
            <a:pathLst>
              <a:path h="8477653" w="5190579">
                <a:moveTo>
                  <a:pt x="0" y="0"/>
                </a:moveTo>
                <a:lnTo>
                  <a:pt x="5190580" y="0"/>
                </a:lnTo>
                <a:lnTo>
                  <a:pt x="5190580" y="8477653"/>
                </a:lnTo>
                <a:lnTo>
                  <a:pt x="0" y="84776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234871"/>
            <a:ext cx="16084786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Quy trình gợi ý điều trị ngoại trú và tại y tế cơ sở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678073"/>
            <a:ext cx="1603415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076825"/>
            <a:ext cx="6739980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Độ bệnh và các triệu chứng của bệnh nhân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519692" y="3678073"/>
            <a:ext cx="1920954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Output: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19692" y="5076825"/>
            <a:ext cx="673998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Gợi ý chuyển phác đồ điều trị.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54173" y="1028700"/>
            <a:ext cx="11954114" cy="8799698"/>
          </a:xfrm>
          <a:custGeom>
            <a:avLst/>
            <a:gdLst/>
            <a:ahLst/>
            <a:cxnLst/>
            <a:rect r="r" b="b" t="t" l="l"/>
            <a:pathLst>
              <a:path h="8799698" w="11954114">
                <a:moveTo>
                  <a:pt x="0" y="0"/>
                </a:moveTo>
                <a:lnTo>
                  <a:pt x="11954115" y="0"/>
                </a:lnTo>
                <a:lnTo>
                  <a:pt x="11954115" y="8799698"/>
                </a:lnTo>
                <a:lnTo>
                  <a:pt x="0" y="87996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19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33662" y="2076698"/>
            <a:ext cx="7210338" cy="9191113"/>
            <a:chOff x="0" y="0"/>
            <a:chExt cx="1899019" cy="24207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99019" cy="2420705"/>
            </a:xfrm>
            <a:custGeom>
              <a:avLst/>
              <a:gdLst/>
              <a:ahLst/>
              <a:cxnLst/>
              <a:rect r="r" b="b" t="t" l="l"/>
              <a:pathLst>
                <a:path h="2420705" w="1899019">
                  <a:moveTo>
                    <a:pt x="54760" y="0"/>
                  </a:moveTo>
                  <a:lnTo>
                    <a:pt x="1844259" y="0"/>
                  </a:lnTo>
                  <a:cubicBezTo>
                    <a:pt x="1874502" y="0"/>
                    <a:pt x="1899019" y="24517"/>
                    <a:pt x="1899019" y="54760"/>
                  </a:cubicBezTo>
                  <a:lnTo>
                    <a:pt x="1899019" y="2365945"/>
                  </a:lnTo>
                  <a:cubicBezTo>
                    <a:pt x="1899019" y="2396188"/>
                    <a:pt x="1874502" y="2420705"/>
                    <a:pt x="1844259" y="2420705"/>
                  </a:cubicBezTo>
                  <a:lnTo>
                    <a:pt x="54760" y="2420705"/>
                  </a:lnTo>
                  <a:cubicBezTo>
                    <a:pt x="24517" y="2420705"/>
                    <a:pt x="0" y="2396188"/>
                    <a:pt x="0" y="2365945"/>
                  </a:cubicBezTo>
                  <a:lnTo>
                    <a:pt x="0" y="54760"/>
                  </a:lnTo>
                  <a:cubicBezTo>
                    <a:pt x="0" y="24517"/>
                    <a:pt x="24517" y="0"/>
                    <a:pt x="547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7000"/>
                  </a:srgbClr>
                </a:gs>
                <a:gs pos="100000">
                  <a:srgbClr val="E6F0F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899019" cy="24588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33460" y="3538022"/>
            <a:ext cx="6290675" cy="5897508"/>
          </a:xfrm>
          <a:custGeom>
            <a:avLst/>
            <a:gdLst/>
            <a:ahLst/>
            <a:cxnLst/>
            <a:rect r="r" b="b" t="t" l="l"/>
            <a:pathLst>
              <a:path h="5897508" w="6290675">
                <a:moveTo>
                  <a:pt x="0" y="0"/>
                </a:moveTo>
                <a:lnTo>
                  <a:pt x="6290675" y="0"/>
                </a:lnTo>
                <a:lnTo>
                  <a:pt x="6290675" y="5897508"/>
                </a:lnTo>
                <a:lnTo>
                  <a:pt x="0" y="58975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519692" y="2928652"/>
            <a:ext cx="7712369" cy="1339751"/>
            <a:chOff x="0" y="0"/>
            <a:chExt cx="2339470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339470" cy="406400"/>
            </a:xfrm>
            <a:custGeom>
              <a:avLst/>
              <a:gdLst/>
              <a:ahLst/>
              <a:cxnLst/>
              <a:rect r="r" b="b" t="t" l="l"/>
              <a:pathLst>
                <a:path h="406400" w="2339470">
                  <a:moveTo>
                    <a:pt x="2136270" y="0"/>
                  </a:moveTo>
                  <a:cubicBezTo>
                    <a:pt x="2248494" y="0"/>
                    <a:pt x="2339470" y="90976"/>
                    <a:pt x="2339470" y="203200"/>
                  </a:cubicBezTo>
                  <a:cubicBezTo>
                    <a:pt x="2339470" y="315424"/>
                    <a:pt x="2248494" y="406400"/>
                    <a:pt x="2136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99FB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33947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834149" y="3402337"/>
            <a:ext cx="6541982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695" indent="-323848" lvl="1">
              <a:lnSpc>
                <a:spcPts val="4199"/>
              </a:lnSpc>
              <a:buAutoNum type="arabicPeriod" startAt="1"/>
            </a:pPr>
            <a:r>
              <a:rPr lang="en-US" sz="2999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Giới thiệu đề tài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519692" y="4650113"/>
            <a:ext cx="7712369" cy="1339751"/>
            <a:chOff x="0" y="0"/>
            <a:chExt cx="2339470" cy="406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339470" cy="406400"/>
            </a:xfrm>
            <a:custGeom>
              <a:avLst/>
              <a:gdLst/>
              <a:ahLst/>
              <a:cxnLst/>
              <a:rect r="r" b="b" t="t" l="l"/>
              <a:pathLst>
                <a:path h="406400" w="2339470">
                  <a:moveTo>
                    <a:pt x="2136270" y="0"/>
                  </a:moveTo>
                  <a:cubicBezTo>
                    <a:pt x="2248494" y="0"/>
                    <a:pt x="2339470" y="90976"/>
                    <a:pt x="2339470" y="203200"/>
                  </a:cubicBezTo>
                  <a:cubicBezTo>
                    <a:pt x="2339470" y="315424"/>
                    <a:pt x="2248494" y="406400"/>
                    <a:pt x="2136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5DCE2">
                <a:alpha val="29804"/>
              </a:srgbClr>
            </a:solidFill>
            <a:ln w="19050" cap="sq">
              <a:solidFill>
                <a:srgbClr val="399FB9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233947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003898" y="1528957"/>
            <a:ext cx="1095482" cy="1095482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91745" y="1390510"/>
            <a:ext cx="883429" cy="883429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9519692" y="1474045"/>
            <a:ext cx="7593794" cy="1271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750"/>
              </a:lnSpc>
            </a:pPr>
            <a:r>
              <a:rPr lang="en-US" sz="8784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Nội dung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834149" y="5061127"/>
            <a:ext cx="7083456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695" indent="-323848" lvl="1">
              <a:lnSpc>
                <a:spcPts val="4199"/>
              </a:lnSpc>
              <a:buAutoNum type="arabicPeriod" startAt="1"/>
            </a:pPr>
            <a:r>
              <a:rPr lang="en-US" sz="2999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Kiến trúc hệ thống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9519692" y="6374318"/>
            <a:ext cx="7739608" cy="1339751"/>
            <a:chOff x="0" y="0"/>
            <a:chExt cx="2347733" cy="4064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347733" cy="406400"/>
            </a:xfrm>
            <a:custGeom>
              <a:avLst/>
              <a:gdLst/>
              <a:ahLst/>
              <a:cxnLst/>
              <a:rect r="r" b="b" t="t" l="l"/>
              <a:pathLst>
                <a:path h="406400" w="2347733">
                  <a:moveTo>
                    <a:pt x="2144533" y="0"/>
                  </a:moveTo>
                  <a:cubicBezTo>
                    <a:pt x="2256757" y="0"/>
                    <a:pt x="2347733" y="90976"/>
                    <a:pt x="2347733" y="203200"/>
                  </a:cubicBezTo>
                  <a:cubicBezTo>
                    <a:pt x="2347733" y="315424"/>
                    <a:pt x="2256757" y="406400"/>
                    <a:pt x="21445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99FB9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234773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9834149" y="6780438"/>
            <a:ext cx="6728696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695" indent="-323848" lvl="1">
              <a:lnSpc>
                <a:spcPts val="4199"/>
              </a:lnSpc>
              <a:buAutoNum type="arabicPeriod" startAt="1"/>
            </a:pPr>
            <a:r>
              <a:rPr lang="en-US" sz="2999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Quy trình xây dựng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9519692" y="8095779"/>
            <a:ext cx="7739608" cy="1339751"/>
            <a:chOff x="0" y="0"/>
            <a:chExt cx="2347733" cy="4064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347733" cy="406400"/>
            </a:xfrm>
            <a:custGeom>
              <a:avLst/>
              <a:gdLst/>
              <a:ahLst/>
              <a:cxnLst/>
              <a:rect r="r" b="b" t="t" l="l"/>
              <a:pathLst>
                <a:path h="406400" w="2347733">
                  <a:moveTo>
                    <a:pt x="2144533" y="0"/>
                  </a:moveTo>
                  <a:cubicBezTo>
                    <a:pt x="2256757" y="0"/>
                    <a:pt x="2347733" y="90976"/>
                    <a:pt x="2347733" y="203200"/>
                  </a:cubicBezTo>
                  <a:cubicBezTo>
                    <a:pt x="2347733" y="315424"/>
                    <a:pt x="2256757" y="406400"/>
                    <a:pt x="21445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5DCE2">
                <a:alpha val="29804"/>
              </a:srgbClr>
            </a:solidFill>
            <a:ln w="19050" cap="sq">
              <a:solidFill>
                <a:srgbClr val="399FB9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57150"/>
              <a:ext cx="234773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9834149" y="8494191"/>
            <a:ext cx="6513553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695" indent="-323848" lvl="1">
              <a:lnSpc>
                <a:spcPts val="4199"/>
              </a:lnSpc>
              <a:buAutoNum type="arabicPeriod" startAt="1"/>
            </a:pPr>
            <a:r>
              <a:rPr lang="en-US" sz="2999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Thực nghiệm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46355" y="2290819"/>
            <a:ext cx="12546674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Quy trình gợi ý phân loại điều trị Tay chân miệng có biến chứng thần kinh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8514" y="4046200"/>
            <a:ext cx="1603415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8514" y="5444952"/>
            <a:ext cx="6739980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Độ bệnh,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Các chỉ số: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Độ sốt, </a:t>
            </a: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Đường huyết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Bạch cầu, Tiểu cầu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Và các triệu chứng khác.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19506" y="4046200"/>
            <a:ext cx="1920954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Output: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19506" y="5444952"/>
            <a:ext cx="673998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Gợi ý chuyển phác đồ điều trị thích hợp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85088" y="1028700"/>
            <a:ext cx="5720423" cy="8936004"/>
          </a:xfrm>
          <a:custGeom>
            <a:avLst/>
            <a:gdLst/>
            <a:ahLst/>
            <a:cxnLst/>
            <a:rect r="r" b="b" t="t" l="l"/>
            <a:pathLst>
              <a:path h="8936004" w="5720423">
                <a:moveTo>
                  <a:pt x="0" y="0"/>
                </a:moveTo>
                <a:lnTo>
                  <a:pt x="5720423" y="0"/>
                </a:lnTo>
                <a:lnTo>
                  <a:pt x="5720423" y="8936004"/>
                </a:lnTo>
                <a:lnTo>
                  <a:pt x="0" y="89360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21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46355" y="2290819"/>
            <a:ext cx="12546674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Quy trình chỉ định sử dụng liều lượng thuốc phù hợp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8514" y="4046200"/>
            <a:ext cx="1603415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8514" y="5444952"/>
            <a:ext cx="673998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Độ bệnh, tuổi của trẻ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Các chỉ số: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Nhịp tim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C</a:t>
            </a: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hỉ số HA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19506" y="4046200"/>
            <a:ext cx="1920954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Output: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19506" y="5444952"/>
            <a:ext cx="673998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Chỉ định liều lượng thuốc phù hợp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79159" y="1735074"/>
            <a:ext cx="13929681" cy="7847564"/>
          </a:xfrm>
          <a:custGeom>
            <a:avLst/>
            <a:gdLst/>
            <a:ahLst/>
            <a:cxnLst/>
            <a:rect r="r" b="b" t="t" l="l"/>
            <a:pathLst>
              <a:path h="7847564" w="13929681">
                <a:moveTo>
                  <a:pt x="0" y="0"/>
                </a:moveTo>
                <a:lnTo>
                  <a:pt x="13929682" y="0"/>
                </a:lnTo>
                <a:lnTo>
                  <a:pt x="13929682" y="7847564"/>
                </a:lnTo>
                <a:lnTo>
                  <a:pt x="0" y="78475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23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46355" y="2290819"/>
            <a:ext cx="12546674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Quy trình chỉ định sử dụng máy thở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8514" y="4046200"/>
            <a:ext cx="1603415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8514" y="5444952"/>
            <a:ext cx="6739980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Độ bệnh và các triệu chứng khác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Các chỉ số: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Nhịp thở, nhịp mạch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Sp02, PaO2, PaCO2, Áp lực đỉnh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19506" y="4046200"/>
            <a:ext cx="1920954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Output: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19506" y="5444952"/>
            <a:ext cx="673998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Quyết định về sử dụng máy thở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77049" y="1028700"/>
            <a:ext cx="10285286" cy="8909462"/>
          </a:xfrm>
          <a:custGeom>
            <a:avLst/>
            <a:gdLst/>
            <a:ahLst/>
            <a:cxnLst/>
            <a:rect r="r" b="b" t="t" l="l"/>
            <a:pathLst>
              <a:path h="8909462" w="10285286">
                <a:moveTo>
                  <a:pt x="0" y="0"/>
                </a:moveTo>
                <a:lnTo>
                  <a:pt x="10285286" y="0"/>
                </a:lnTo>
                <a:lnTo>
                  <a:pt x="10285286" y="8909462"/>
                </a:lnTo>
                <a:lnTo>
                  <a:pt x="0" y="89094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25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46355" y="2290819"/>
            <a:ext cx="12546674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0"/>
              </a:lnSpc>
            </a:pPr>
            <a:r>
              <a:rPr lang="en-US" sz="5000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Quy trình đánh giá đáp ứng hồi sức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8514" y="4046200"/>
            <a:ext cx="1603415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Input: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8514" y="5444952"/>
            <a:ext cx="673998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Độ bệnh và các triệu chứng của bệnh nhân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19506" y="4046200"/>
            <a:ext cx="1920954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Output: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19506" y="5444952"/>
            <a:ext cx="673998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789A2"/>
                </a:solidFill>
                <a:latin typeface="Canva Sans"/>
                <a:ea typeface="Canva Sans"/>
                <a:cs typeface="Canva Sans"/>
                <a:sym typeface="Canva Sans"/>
              </a:rPr>
              <a:t>Tình trạng hồi sức của bệnh nhân có chuyển biến tốt hay không, và gợi ý các bước tiếp theo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79909" y="1028700"/>
            <a:ext cx="13928181" cy="8229600"/>
          </a:xfrm>
          <a:custGeom>
            <a:avLst/>
            <a:gdLst/>
            <a:ahLst/>
            <a:cxnLst/>
            <a:rect r="r" b="b" t="t" l="l"/>
            <a:pathLst>
              <a:path h="8229600" w="13928181">
                <a:moveTo>
                  <a:pt x="0" y="0"/>
                </a:moveTo>
                <a:lnTo>
                  <a:pt x="13928182" y="0"/>
                </a:lnTo>
                <a:lnTo>
                  <a:pt x="1392818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27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0385" y="3433680"/>
            <a:ext cx="8633615" cy="4982399"/>
            <a:chOff x="0" y="0"/>
            <a:chExt cx="2273874" cy="13122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73874" cy="1312237"/>
            </a:xfrm>
            <a:custGeom>
              <a:avLst/>
              <a:gdLst/>
              <a:ahLst/>
              <a:cxnLst/>
              <a:rect r="r" b="b" t="t" l="l"/>
              <a:pathLst>
                <a:path h="1312237" w="2273874">
                  <a:moveTo>
                    <a:pt x="45733" y="0"/>
                  </a:moveTo>
                  <a:lnTo>
                    <a:pt x="2228141" y="0"/>
                  </a:lnTo>
                  <a:cubicBezTo>
                    <a:pt x="2253399" y="0"/>
                    <a:pt x="2273874" y="20475"/>
                    <a:pt x="2273874" y="45733"/>
                  </a:cubicBezTo>
                  <a:lnTo>
                    <a:pt x="2273874" y="1266504"/>
                  </a:lnTo>
                  <a:cubicBezTo>
                    <a:pt x="2273874" y="1278633"/>
                    <a:pt x="2269055" y="1290265"/>
                    <a:pt x="2260479" y="1298842"/>
                  </a:cubicBezTo>
                  <a:cubicBezTo>
                    <a:pt x="2251902" y="1307419"/>
                    <a:pt x="2240270" y="1312237"/>
                    <a:pt x="2228141" y="1312237"/>
                  </a:cubicBezTo>
                  <a:lnTo>
                    <a:pt x="45733" y="1312237"/>
                  </a:lnTo>
                  <a:cubicBezTo>
                    <a:pt x="33604" y="1312237"/>
                    <a:pt x="21971" y="1307419"/>
                    <a:pt x="13395" y="1298842"/>
                  </a:cubicBezTo>
                  <a:cubicBezTo>
                    <a:pt x="4818" y="1290265"/>
                    <a:pt x="0" y="1278633"/>
                    <a:pt x="0" y="1266504"/>
                  </a:cubicBezTo>
                  <a:lnTo>
                    <a:pt x="0" y="45733"/>
                  </a:lnTo>
                  <a:cubicBezTo>
                    <a:pt x="0" y="33604"/>
                    <a:pt x="4818" y="21971"/>
                    <a:pt x="13395" y="13395"/>
                  </a:cubicBezTo>
                  <a:cubicBezTo>
                    <a:pt x="21971" y="4818"/>
                    <a:pt x="33604" y="0"/>
                    <a:pt x="4573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7000"/>
                  </a:srgbClr>
                </a:gs>
                <a:gs pos="100000">
                  <a:srgbClr val="E6F0F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73874" cy="1350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906653" y="7614892"/>
            <a:ext cx="1317221" cy="131722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203738"/>
            <a:ext cx="762470" cy="76247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878065" y="3052445"/>
            <a:ext cx="762470" cy="76247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28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519692" y="4599962"/>
            <a:ext cx="7593794" cy="198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69"/>
              </a:lnSpc>
            </a:pPr>
            <a:r>
              <a:rPr lang="en-US" sz="69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Giai đoạn 4: </a:t>
            </a:r>
          </a:p>
          <a:p>
            <a:pPr algn="just">
              <a:lnSpc>
                <a:spcPts val="7769"/>
              </a:lnSpc>
            </a:pPr>
            <a:r>
              <a:rPr lang="en-US" sz="69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Thiết kế giao diện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2688737" y="1639994"/>
            <a:ext cx="4918220" cy="6826150"/>
          </a:xfrm>
          <a:custGeom>
            <a:avLst/>
            <a:gdLst/>
            <a:ahLst/>
            <a:cxnLst/>
            <a:rect r="r" b="b" t="t" l="l"/>
            <a:pathLst>
              <a:path h="6826150" w="4918220">
                <a:moveTo>
                  <a:pt x="0" y="0"/>
                </a:moveTo>
                <a:lnTo>
                  <a:pt x="4918220" y="0"/>
                </a:lnTo>
                <a:lnTo>
                  <a:pt x="4918220" y="6826151"/>
                </a:lnTo>
                <a:lnTo>
                  <a:pt x="0" y="68261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36607" y="3086100"/>
            <a:ext cx="3585019" cy="4114800"/>
          </a:xfrm>
          <a:custGeom>
            <a:avLst/>
            <a:gdLst/>
            <a:ahLst/>
            <a:cxnLst/>
            <a:rect r="r" b="b" t="t" l="l"/>
            <a:pathLst>
              <a:path h="4114800" w="3585019">
                <a:moveTo>
                  <a:pt x="0" y="0"/>
                </a:moveTo>
                <a:lnTo>
                  <a:pt x="3585019" y="0"/>
                </a:lnTo>
                <a:lnTo>
                  <a:pt x="358501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19943" y="30861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29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64801" y="7539661"/>
            <a:ext cx="190119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HTML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91571" y="7539661"/>
            <a:ext cx="377154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789A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JavaScripts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99380" y="1028700"/>
            <a:ext cx="10485450" cy="8548403"/>
            <a:chOff x="0" y="0"/>
            <a:chExt cx="2761600" cy="22514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61600" cy="2251431"/>
            </a:xfrm>
            <a:custGeom>
              <a:avLst/>
              <a:gdLst/>
              <a:ahLst/>
              <a:cxnLst/>
              <a:rect r="r" b="b" t="t" l="l"/>
              <a:pathLst>
                <a:path h="2251431" w="2761600">
                  <a:moveTo>
                    <a:pt x="37656" y="0"/>
                  </a:moveTo>
                  <a:lnTo>
                    <a:pt x="2723944" y="0"/>
                  </a:lnTo>
                  <a:cubicBezTo>
                    <a:pt x="2744741" y="0"/>
                    <a:pt x="2761600" y="16859"/>
                    <a:pt x="2761600" y="37656"/>
                  </a:cubicBezTo>
                  <a:lnTo>
                    <a:pt x="2761600" y="2213776"/>
                  </a:lnTo>
                  <a:cubicBezTo>
                    <a:pt x="2761600" y="2223763"/>
                    <a:pt x="2757633" y="2233340"/>
                    <a:pt x="2750571" y="2240402"/>
                  </a:cubicBezTo>
                  <a:cubicBezTo>
                    <a:pt x="2743509" y="2247464"/>
                    <a:pt x="2733931" y="2251431"/>
                    <a:pt x="2723944" y="2251431"/>
                  </a:cubicBezTo>
                  <a:lnTo>
                    <a:pt x="37656" y="2251431"/>
                  </a:lnTo>
                  <a:cubicBezTo>
                    <a:pt x="27669" y="2251431"/>
                    <a:pt x="18091" y="2247464"/>
                    <a:pt x="11029" y="2240402"/>
                  </a:cubicBezTo>
                  <a:cubicBezTo>
                    <a:pt x="3967" y="2233340"/>
                    <a:pt x="0" y="2223763"/>
                    <a:pt x="0" y="2213776"/>
                  </a:cubicBezTo>
                  <a:lnTo>
                    <a:pt x="0" y="37656"/>
                  </a:lnTo>
                  <a:cubicBezTo>
                    <a:pt x="0" y="27669"/>
                    <a:pt x="3967" y="18091"/>
                    <a:pt x="11029" y="11029"/>
                  </a:cubicBezTo>
                  <a:cubicBezTo>
                    <a:pt x="18091" y="3967"/>
                    <a:pt x="27669" y="0"/>
                    <a:pt x="3765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F0F9">
                    <a:alpha val="17000"/>
                  </a:srgbClr>
                </a:gs>
                <a:gs pos="100000">
                  <a:srgbClr val="399FB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61600" cy="2289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50413" y="1514877"/>
            <a:ext cx="1207078" cy="120707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88526" y="1620386"/>
            <a:ext cx="815592" cy="81559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198565" y="1347503"/>
            <a:ext cx="6120765" cy="8229600"/>
          </a:xfrm>
          <a:custGeom>
            <a:avLst/>
            <a:gdLst/>
            <a:ahLst/>
            <a:cxnLst/>
            <a:rect r="r" b="b" t="t" l="l"/>
            <a:pathLst>
              <a:path h="8229600" w="6120765">
                <a:moveTo>
                  <a:pt x="0" y="0"/>
                </a:moveTo>
                <a:lnTo>
                  <a:pt x="6120765" y="0"/>
                </a:lnTo>
                <a:lnTo>
                  <a:pt x="61207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43858" y="3970973"/>
            <a:ext cx="7000142" cy="2411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1835145" indent="-917572" lvl="1">
              <a:lnSpc>
                <a:spcPts val="9434"/>
              </a:lnSpc>
              <a:buAutoNum type="arabicPeriod" startAt="1"/>
            </a:pPr>
            <a:r>
              <a:rPr lang="en-US" sz="84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Giới thiệu đề tài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99380" y="1028700"/>
            <a:ext cx="10485450" cy="8548403"/>
            <a:chOff x="0" y="0"/>
            <a:chExt cx="2761600" cy="22514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61600" cy="2251431"/>
            </a:xfrm>
            <a:custGeom>
              <a:avLst/>
              <a:gdLst/>
              <a:ahLst/>
              <a:cxnLst/>
              <a:rect r="r" b="b" t="t" l="l"/>
              <a:pathLst>
                <a:path h="2251431" w="2761600">
                  <a:moveTo>
                    <a:pt x="37656" y="0"/>
                  </a:moveTo>
                  <a:lnTo>
                    <a:pt x="2723944" y="0"/>
                  </a:lnTo>
                  <a:cubicBezTo>
                    <a:pt x="2744741" y="0"/>
                    <a:pt x="2761600" y="16859"/>
                    <a:pt x="2761600" y="37656"/>
                  </a:cubicBezTo>
                  <a:lnTo>
                    <a:pt x="2761600" y="2213776"/>
                  </a:lnTo>
                  <a:cubicBezTo>
                    <a:pt x="2761600" y="2223763"/>
                    <a:pt x="2757633" y="2233340"/>
                    <a:pt x="2750571" y="2240402"/>
                  </a:cubicBezTo>
                  <a:cubicBezTo>
                    <a:pt x="2743509" y="2247464"/>
                    <a:pt x="2733931" y="2251431"/>
                    <a:pt x="2723944" y="2251431"/>
                  </a:cubicBezTo>
                  <a:lnTo>
                    <a:pt x="37656" y="2251431"/>
                  </a:lnTo>
                  <a:cubicBezTo>
                    <a:pt x="27669" y="2251431"/>
                    <a:pt x="18091" y="2247464"/>
                    <a:pt x="11029" y="2240402"/>
                  </a:cubicBezTo>
                  <a:cubicBezTo>
                    <a:pt x="3967" y="2233340"/>
                    <a:pt x="0" y="2223763"/>
                    <a:pt x="0" y="2213776"/>
                  </a:cubicBezTo>
                  <a:lnTo>
                    <a:pt x="0" y="37656"/>
                  </a:lnTo>
                  <a:cubicBezTo>
                    <a:pt x="0" y="27669"/>
                    <a:pt x="3967" y="18091"/>
                    <a:pt x="11029" y="11029"/>
                  </a:cubicBezTo>
                  <a:cubicBezTo>
                    <a:pt x="18091" y="3967"/>
                    <a:pt x="27669" y="0"/>
                    <a:pt x="3765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F0F9">
                    <a:alpha val="17000"/>
                  </a:srgbClr>
                </a:gs>
                <a:gs pos="100000">
                  <a:srgbClr val="399FB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61600" cy="2289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50413" y="1514877"/>
            <a:ext cx="1207078" cy="120707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88526" y="1620386"/>
            <a:ext cx="815592" cy="81559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198565" y="1347503"/>
            <a:ext cx="6120765" cy="8229600"/>
          </a:xfrm>
          <a:custGeom>
            <a:avLst/>
            <a:gdLst/>
            <a:ahLst/>
            <a:cxnLst/>
            <a:rect r="r" b="b" t="t" l="l"/>
            <a:pathLst>
              <a:path h="8229600" w="6120765">
                <a:moveTo>
                  <a:pt x="0" y="0"/>
                </a:moveTo>
                <a:lnTo>
                  <a:pt x="6120765" y="0"/>
                </a:lnTo>
                <a:lnTo>
                  <a:pt x="61207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30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4130374"/>
            <a:ext cx="8922584" cy="2411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1835145" indent="-917572" lvl="1">
              <a:lnSpc>
                <a:spcPts val="9434"/>
              </a:lnSpc>
              <a:buAutoNum type="arabicPeriod" startAt="1"/>
            </a:pPr>
            <a:r>
              <a:rPr lang="en-US" sz="84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Thực nghiệm</a:t>
            </a:r>
          </a:p>
          <a:p>
            <a:pPr algn="r">
              <a:lnSpc>
                <a:spcPts val="9434"/>
              </a:lnSpc>
            </a:pPr>
            <a:r>
              <a:rPr lang="en-US" sz="84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(Demo)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0006" y="1312736"/>
            <a:ext cx="2831734" cy="8484597"/>
          </a:xfrm>
          <a:custGeom>
            <a:avLst/>
            <a:gdLst/>
            <a:ahLst/>
            <a:cxnLst/>
            <a:rect r="r" b="b" t="t" l="l"/>
            <a:pathLst>
              <a:path h="8484597" w="2831734">
                <a:moveTo>
                  <a:pt x="0" y="0"/>
                </a:moveTo>
                <a:lnTo>
                  <a:pt x="2831735" y="0"/>
                </a:lnTo>
                <a:lnTo>
                  <a:pt x="2831735" y="8484598"/>
                </a:lnTo>
                <a:lnTo>
                  <a:pt x="0" y="84845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782412" y="1834309"/>
            <a:ext cx="3662991" cy="7963024"/>
          </a:xfrm>
          <a:custGeom>
            <a:avLst/>
            <a:gdLst/>
            <a:ahLst/>
            <a:cxnLst/>
            <a:rect r="r" b="b" t="t" l="l"/>
            <a:pathLst>
              <a:path h="7963024" w="3662991">
                <a:moveTo>
                  <a:pt x="0" y="0"/>
                </a:moveTo>
                <a:lnTo>
                  <a:pt x="3662991" y="0"/>
                </a:lnTo>
                <a:lnTo>
                  <a:pt x="3662991" y="7963025"/>
                </a:lnTo>
                <a:lnTo>
                  <a:pt x="0" y="79630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066782" y="1028700"/>
            <a:ext cx="10485450" cy="8548403"/>
            <a:chOff x="0" y="0"/>
            <a:chExt cx="2761600" cy="225143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761600" cy="2251431"/>
            </a:xfrm>
            <a:custGeom>
              <a:avLst/>
              <a:gdLst/>
              <a:ahLst/>
              <a:cxnLst/>
              <a:rect r="r" b="b" t="t" l="l"/>
              <a:pathLst>
                <a:path h="2251431" w="2761600">
                  <a:moveTo>
                    <a:pt x="37656" y="0"/>
                  </a:moveTo>
                  <a:lnTo>
                    <a:pt x="2723944" y="0"/>
                  </a:lnTo>
                  <a:cubicBezTo>
                    <a:pt x="2744741" y="0"/>
                    <a:pt x="2761600" y="16859"/>
                    <a:pt x="2761600" y="37656"/>
                  </a:cubicBezTo>
                  <a:lnTo>
                    <a:pt x="2761600" y="2213776"/>
                  </a:lnTo>
                  <a:cubicBezTo>
                    <a:pt x="2761600" y="2223763"/>
                    <a:pt x="2757633" y="2233340"/>
                    <a:pt x="2750571" y="2240402"/>
                  </a:cubicBezTo>
                  <a:cubicBezTo>
                    <a:pt x="2743509" y="2247464"/>
                    <a:pt x="2733931" y="2251431"/>
                    <a:pt x="2723944" y="2251431"/>
                  </a:cubicBezTo>
                  <a:lnTo>
                    <a:pt x="37656" y="2251431"/>
                  </a:lnTo>
                  <a:cubicBezTo>
                    <a:pt x="27669" y="2251431"/>
                    <a:pt x="18091" y="2247464"/>
                    <a:pt x="11029" y="2240402"/>
                  </a:cubicBezTo>
                  <a:cubicBezTo>
                    <a:pt x="3967" y="2233340"/>
                    <a:pt x="0" y="2223763"/>
                    <a:pt x="0" y="2213776"/>
                  </a:cubicBezTo>
                  <a:lnTo>
                    <a:pt x="0" y="37656"/>
                  </a:lnTo>
                  <a:cubicBezTo>
                    <a:pt x="0" y="27669"/>
                    <a:pt x="3967" y="18091"/>
                    <a:pt x="11029" y="11029"/>
                  </a:cubicBezTo>
                  <a:cubicBezTo>
                    <a:pt x="18091" y="3967"/>
                    <a:pt x="27669" y="0"/>
                    <a:pt x="3765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F0F9">
                    <a:alpha val="17000"/>
                  </a:srgbClr>
                </a:gs>
                <a:gs pos="100000">
                  <a:srgbClr val="399FB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761600" cy="2289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1610020" y="1028700"/>
            <a:ext cx="2200951" cy="8548403"/>
            <a:chOff x="0" y="0"/>
            <a:chExt cx="579674" cy="225143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79674" cy="2251431"/>
            </a:xfrm>
            <a:custGeom>
              <a:avLst/>
              <a:gdLst/>
              <a:ahLst/>
              <a:cxnLst/>
              <a:rect r="r" b="b" t="t" l="l"/>
              <a:pathLst>
                <a:path h="2251431" w="579674">
                  <a:moveTo>
                    <a:pt x="179394" y="0"/>
                  </a:moveTo>
                  <a:lnTo>
                    <a:pt x="400280" y="0"/>
                  </a:lnTo>
                  <a:cubicBezTo>
                    <a:pt x="499357" y="0"/>
                    <a:pt x="579674" y="80318"/>
                    <a:pt x="579674" y="179394"/>
                  </a:cubicBezTo>
                  <a:lnTo>
                    <a:pt x="579674" y="2072037"/>
                  </a:lnTo>
                  <a:cubicBezTo>
                    <a:pt x="579674" y="2171114"/>
                    <a:pt x="499357" y="2251431"/>
                    <a:pt x="400280" y="2251431"/>
                  </a:cubicBezTo>
                  <a:lnTo>
                    <a:pt x="179394" y="2251431"/>
                  </a:lnTo>
                  <a:cubicBezTo>
                    <a:pt x="131816" y="2251431"/>
                    <a:pt x="86186" y="2232531"/>
                    <a:pt x="52543" y="2198888"/>
                  </a:cubicBezTo>
                  <a:cubicBezTo>
                    <a:pt x="18900" y="2165245"/>
                    <a:pt x="0" y="2119615"/>
                    <a:pt x="0" y="2072037"/>
                  </a:cubicBezTo>
                  <a:lnTo>
                    <a:pt x="0" y="179394"/>
                  </a:lnTo>
                  <a:cubicBezTo>
                    <a:pt x="0" y="80318"/>
                    <a:pt x="80318" y="0"/>
                    <a:pt x="179394" y="0"/>
                  </a:cubicBezTo>
                  <a:close/>
                </a:path>
              </a:pathLst>
            </a:custGeom>
            <a:solidFill>
              <a:srgbClr val="B5DCE2">
                <a:alpha val="16863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79674" cy="2289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066782" y="6359807"/>
            <a:ext cx="936851" cy="93685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6998135" y="1834309"/>
            <a:ext cx="793976" cy="79397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406573" y="7296657"/>
            <a:ext cx="549900" cy="54990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Contact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31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784353" y="3923134"/>
            <a:ext cx="9050307" cy="2507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50"/>
              </a:lnSpc>
            </a:pPr>
            <a:r>
              <a:rPr lang="en-US" sz="8784">
                <a:solidFill>
                  <a:srgbClr val="2789A2"/>
                </a:solidFill>
                <a:latin typeface="More Sugar"/>
                <a:ea typeface="More Sugar"/>
                <a:cs typeface="More Sugar"/>
                <a:sym typeface="More Sugar"/>
              </a:rPr>
              <a:t>Thank You for your attention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0385" y="1775611"/>
            <a:ext cx="8633615" cy="7482689"/>
            <a:chOff x="0" y="0"/>
            <a:chExt cx="2273874" cy="19707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73874" cy="1970749"/>
            </a:xfrm>
            <a:custGeom>
              <a:avLst/>
              <a:gdLst/>
              <a:ahLst/>
              <a:cxnLst/>
              <a:rect r="r" b="b" t="t" l="l"/>
              <a:pathLst>
                <a:path h="1970749" w="2273874">
                  <a:moveTo>
                    <a:pt x="45733" y="0"/>
                  </a:moveTo>
                  <a:lnTo>
                    <a:pt x="2228141" y="0"/>
                  </a:lnTo>
                  <a:cubicBezTo>
                    <a:pt x="2253399" y="0"/>
                    <a:pt x="2273874" y="20475"/>
                    <a:pt x="2273874" y="45733"/>
                  </a:cubicBezTo>
                  <a:lnTo>
                    <a:pt x="2273874" y="1925017"/>
                  </a:lnTo>
                  <a:cubicBezTo>
                    <a:pt x="2273874" y="1937146"/>
                    <a:pt x="2269055" y="1948778"/>
                    <a:pt x="2260479" y="1957355"/>
                  </a:cubicBezTo>
                  <a:cubicBezTo>
                    <a:pt x="2251902" y="1965931"/>
                    <a:pt x="2240270" y="1970749"/>
                    <a:pt x="2228141" y="1970749"/>
                  </a:cubicBezTo>
                  <a:lnTo>
                    <a:pt x="45733" y="1970749"/>
                  </a:lnTo>
                  <a:cubicBezTo>
                    <a:pt x="33604" y="1970749"/>
                    <a:pt x="21971" y="1965931"/>
                    <a:pt x="13395" y="1957355"/>
                  </a:cubicBezTo>
                  <a:cubicBezTo>
                    <a:pt x="4818" y="1948778"/>
                    <a:pt x="0" y="1937146"/>
                    <a:pt x="0" y="1925017"/>
                  </a:cubicBezTo>
                  <a:lnTo>
                    <a:pt x="0" y="45733"/>
                  </a:lnTo>
                  <a:cubicBezTo>
                    <a:pt x="0" y="33604"/>
                    <a:pt x="4818" y="21971"/>
                    <a:pt x="13395" y="13395"/>
                  </a:cubicBezTo>
                  <a:cubicBezTo>
                    <a:pt x="21971" y="4818"/>
                    <a:pt x="33604" y="0"/>
                    <a:pt x="4573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7000"/>
                  </a:srgbClr>
                </a:gs>
                <a:gs pos="100000">
                  <a:srgbClr val="E6F0F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73874" cy="20088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6203738"/>
            <a:ext cx="762470" cy="76247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04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4139491"/>
            <a:ext cx="5609997" cy="198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511299" indent="-755650" lvl="1">
              <a:lnSpc>
                <a:spcPts val="7769"/>
              </a:lnSpc>
              <a:buAutoNum type="arabicPeriod" startAt="1"/>
            </a:pPr>
            <a:r>
              <a:rPr lang="en-US" sz="69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Giới thiệu đề tài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01617" y="1727986"/>
            <a:ext cx="18097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Mục tiêu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144000" y="2223287"/>
            <a:ext cx="6364288" cy="1339751"/>
            <a:chOff x="0" y="0"/>
            <a:chExt cx="1930543" cy="406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30543" cy="406400"/>
            </a:xfrm>
            <a:custGeom>
              <a:avLst/>
              <a:gdLst/>
              <a:ahLst/>
              <a:cxnLst/>
              <a:rect r="r" b="b" t="t" l="l"/>
              <a:pathLst>
                <a:path h="406400" w="1930543">
                  <a:moveTo>
                    <a:pt x="1727343" y="0"/>
                  </a:moveTo>
                  <a:cubicBezTo>
                    <a:pt x="1839567" y="0"/>
                    <a:pt x="1930543" y="90976"/>
                    <a:pt x="1930543" y="203200"/>
                  </a:cubicBezTo>
                  <a:cubicBezTo>
                    <a:pt x="1930543" y="315424"/>
                    <a:pt x="1839567" y="406400"/>
                    <a:pt x="17273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5DCE2">
                <a:alpha val="29804"/>
              </a:srgbClr>
            </a:solidFill>
            <a:ln w="19050" cap="sq">
              <a:solidFill>
                <a:srgbClr val="399FB9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93054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601617" y="2528037"/>
            <a:ext cx="5450074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Xây dựng hệ chuyên gia y khoa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Chẩn đoán và gợi ý pháp đồ điều trị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622854" y="3858312"/>
            <a:ext cx="1788468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Phạm vi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144000" y="4353613"/>
            <a:ext cx="6364288" cy="1605619"/>
            <a:chOff x="0" y="0"/>
            <a:chExt cx="1930543" cy="48704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930543" cy="487048"/>
            </a:xfrm>
            <a:custGeom>
              <a:avLst/>
              <a:gdLst/>
              <a:ahLst/>
              <a:cxnLst/>
              <a:rect r="r" b="b" t="t" l="l"/>
              <a:pathLst>
                <a:path h="487048" w="1930543">
                  <a:moveTo>
                    <a:pt x="1727343" y="0"/>
                  </a:moveTo>
                  <a:cubicBezTo>
                    <a:pt x="1839567" y="0"/>
                    <a:pt x="1930543" y="109029"/>
                    <a:pt x="1930543" y="243524"/>
                  </a:cubicBezTo>
                  <a:cubicBezTo>
                    <a:pt x="1930543" y="378019"/>
                    <a:pt x="1839567" y="487048"/>
                    <a:pt x="1727343" y="487048"/>
                  </a:cubicBezTo>
                  <a:lnTo>
                    <a:pt x="203200" y="487048"/>
                  </a:lnTo>
                  <a:cubicBezTo>
                    <a:pt x="90976" y="487048"/>
                    <a:pt x="0" y="378019"/>
                    <a:pt x="0" y="243524"/>
                  </a:cubicBezTo>
                  <a:cubicBezTo>
                    <a:pt x="0" y="109029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2789A2">
                <a:alpha val="29804"/>
              </a:srgbClr>
            </a:solidFill>
            <a:ln w="19050" cap="sq">
              <a:solidFill>
                <a:srgbClr val="2789A2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1930543" cy="5441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9678053" y="4602163"/>
            <a:ext cx="5373639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i="true">
                <a:solidFill>
                  <a:srgbClr val="399FB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Bao gồm các vấn đề liên quan đến chẩn đoán, đánh giá mức độ và gợi ý điều trị bệnh Tay chân miệng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80964" y="6537347"/>
            <a:ext cx="5411346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Các đối tượng tri thức chính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9144000" y="7032648"/>
            <a:ext cx="6364288" cy="1718095"/>
            <a:chOff x="0" y="0"/>
            <a:chExt cx="1930543" cy="52116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930543" cy="521167"/>
            </a:xfrm>
            <a:custGeom>
              <a:avLst/>
              <a:gdLst/>
              <a:ahLst/>
              <a:cxnLst/>
              <a:rect r="r" b="b" t="t" l="l"/>
              <a:pathLst>
                <a:path h="521167" w="1930543">
                  <a:moveTo>
                    <a:pt x="1727343" y="0"/>
                  </a:moveTo>
                  <a:cubicBezTo>
                    <a:pt x="1839567" y="0"/>
                    <a:pt x="1930543" y="116667"/>
                    <a:pt x="1930543" y="260583"/>
                  </a:cubicBezTo>
                  <a:cubicBezTo>
                    <a:pt x="1930543" y="404500"/>
                    <a:pt x="1839567" y="521167"/>
                    <a:pt x="1727343" y="521167"/>
                  </a:cubicBezTo>
                  <a:lnTo>
                    <a:pt x="203200" y="521167"/>
                  </a:lnTo>
                  <a:cubicBezTo>
                    <a:pt x="90976" y="521167"/>
                    <a:pt x="0" y="404500"/>
                    <a:pt x="0" y="260583"/>
                  </a:cubicBezTo>
                  <a:cubicBezTo>
                    <a:pt x="0" y="11666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5DCE2">
                <a:alpha val="29804"/>
              </a:srgbClr>
            </a:solidFill>
            <a:ln w="19050" cap="sq">
              <a:solidFill>
                <a:srgbClr val="399FB9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1930543" cy="5783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9601617" y="7337398"/>
            <a:ext cx="5450074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Triệu chứng bệnh nhân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Mức độ bệnh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Phương pháp điều trị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68538" y="869298"/>
            <a:ext cx="7288569" cy="8548403"/>
            <a:chOff x="0" y="0"/>
            <a:chExt cx="1919623" cy="22514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9623" cy="2251431"/>
            </a:xfrm>
            <a:custGeom>
              <a:avLst/>
              <a:gdLst/>
              <a:ahLst/>
              <a:cxnLst/>
              <a:rect r="r" b="b" t="t" l="l"/>
              <a:pathLst>
                <a:path h="2251431" w="1919623">
                  <a:moveTo>
                    <a:pt x="54172" y="0"/>
                  </a:moveTo>
                  <a:lnTo>
                    <a:pt x="1865451" y="0"/>
                  </a:lnTo>
                  <a:cubicBezTo>
                    <a:pt x="1895369" y="0"/>
                    <a:pt x="1919623" y="24254"/>
                    <a:pt x="1919623" y="54172"/>
                  </a:cubicBezTo>
                  <a:lnTo>
                    <a:pt x="1919623" y="2197259"/>
                  </a:lnTo>
                  <a:cubicBezTo>
                    <a:pt x="1919623" y="2227178"/>
                    <a:pt x="1895369" y="2251431"/>
                    <a:pt x="1865451" y="2251431"/>
                  </a:cubicBezTo>
                  <a:lnTo>
                    <a:pt x="54172" y="2251431"/>
                  </a:lnTo>
                  <a:cubicBezTo>
                    <a:pt x="24254" y="2251431"/>
                    <a:pt x="0" y="2227178"/>
                    <a:pt x="0" y="2197259"/>
                  </a:cubicBezTo>
                  <a:lnTo>
                    <a:pt x="0" y="54172"/>
                  </a:lnTo>
                  <a:cubicBezTo>
                    <a:pt x="0" y="24254"/>
                    <a:pt x="24254" y="0"/>
                    <a:pt x="5417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F0F9">
                    <a:alpha val="17000"/>
                  </a:srgbClr>
                </a:gs>
                <a:gs pos="100000">
                  <a:srgbClr val="399FB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919623" cy="2289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50413" y="1514877"/>
            <a:ext cx="1207078" cy="120707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88526" y="1620386"/>
            <a:ext cx="815592" cy="81559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715095" y="2721955"/>
            <a:ext cx="8781227" cy="5440860"/>
          </a:xfrm>
          <a:custGeom>
            <a:avLst/>
            <a:gdLst/>
            <a:ahLst/>
            <a:cxnLst/>
            <a:rect r="r" b="b" t="t" l="l"/>
            <a:pathLst>
              <a:path h="5440860" w="8781227">
                <a:moveTo>
                  <a:pt x="0" y="0"/>
                </a:moveTo>
                <a:lnTo>
                  <a:pt x="8781227" y="0"/>
                </a:lnTo>
                <a:lnTo>
                  <a:pt x="8781227" y="5440860"/>
                </a:lnTo>
                <a:lnTo>
                  <a:pt x="0" y="5440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05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68538" y="3970973"/>
            <a:ext cx="7000142" cy="2411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1835145" indent="-917572" lvl="1">
              <a:lnSpc>
                <a:spcPts val="9434"/>
              </a:lnSpc>
              <a:buAutoNum type="arabicPeriod" startAt="1"/>
            </a:pPr>
            <a:r>
              <a:rPr lang="en-US" sz="84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Kiến trúc hệ thống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99380" y="1028700"/>
            <a:ext cx="10485450" cy="8548403"/>
            <a:chOff x="0" y="0"/>
            <a:chExt cx="2761600" cy="22514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61600" cy="2251431"/>
            </a:xfrm>
            <a:custGeom>
              <a:avLst/>
              <a:gdLst/>
              <a:ahLst/>
              <a:cxnLst/>
              <a:rect r="r" b="b" t="t" l="l"/>
              <a:pathLst>
                <a:path h="2251431" w="2761600">
                  <a:moveTo>
                    <a:pt x="37656" y="0"/>
                  </a:moveTo>
                  <a:lnTo>
                    <a:pt x="2723944" y="0"/>
                  </a:lnTo>
                  <a:cubicBezTo>
                    <a:pt x="2744741" y="0"/>
                    <a:pt x="2761600" y="16859"/>
                    <a:pt x="2761600" y="37656"/>
                  </a:cubicBezTo>
                  <a:lnTo>
                    <a:pt x="2761600" y="2213776"/>
                  </a:lnTo>
                  <a:cubicBezTo>
                    <a:pt x="2761600" y="2223763"/>
                    <a:pt x="2757633" y="2233340"/>
                    <a:pt x="2750571" y="2240402"/>
                  </a:cubicBezTo>
                  <a:cubicBezTo>
                    <a:pt x="2743509" y="2247464"/>
                    <a:pt x="2733931" y="2251431"/>
                    <a:pt x="2723944" y="2251431"/>
                  </a:cubicBezTo>
                  <a:lnTo>
                    <a:pt x="37656" y="2251431"/>
                  </a:lnTo>
                  <a:cubicBezTo>
                    <a:pt x="27669" y="2251431"/>
                    <a:pt x="18091" y="2247464"/>
                    <a:pt x="11029" y="2240402"/>
                  </a:cubicBezTo>
                  <a:cubicBezTo>
                    <a:pt x="3967" y="2233340"/>
                    <a:pt x="0" y="2223763"/>
                    <a:pt x="0" y="2213776"/>
                  </a:cubicBezTo>
                  <a:lnTo>
                    <a:pt x="0" y="37656"/>
                  </a:lnTo>
                  <a:cubicBezTo>
                    <a:pt x="0" y="27669"/>
                    <a:pt x="3967" y="18091"/>
                    <a:pt x="11029" y="11029"/>
                  </a:cubicBezTo>
                  <a:cubicBezTo>
                    <a:pt x="18091" y="3967"/>
                    <a:pt x="27669" y="0"/>
                    <a:pt x="3765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F0F9">
                    <a:alpha val="17000"/>
                  </a:srgbClr>
                </a:gs>
                <a:gs pos="100000">
                  <a:srgbClr val="399FB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61600" cy="22895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50413" y="1514877"/>
            <a:ext cx="1207078" cy="120707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88526" y="1620386"/>
            <a:ext cx="815592" cy="81559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198565" y="1347503"/>
            <a:ext cx="6120765" cy="8229600"/>
          </a:xfrm>
          <a:custGeom>
            <a:avLst/>
            <a:gdLst/>
            <a:ahLst/>
            <a:cxnLst/>
            <a:rect r="r" b="b" t="t" l="l"/>
            <a:pathLst>
              <a:path h="8229600" w="6120765">
                <a:moveTo>
                  <a:pt x="0" y="0"/>
                </a:moveTo>
                <a:lnTo>
                  <a:pt x="6120765" y="0"/>
                </a:lnTo>
                <a:lnTo>
                  <a:pt x="61207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06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3970973"/>
            <a:ext cx="8922584" cy="2411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1835145" indent="-917572" lvl="1">
              <a:lnSpc>
                <a:spcPts val="9434"/>
              </a:lnSpc>
              <a:buAutoNum type="arabicPeriod" startAt="1"/>
            </a:pPr>
            <a:r>
              <a:rPr lang="en-US" sz="84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Quy trình xây dựng hệ thống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865" y="4239375"/>
            <a:ext cx="4890271" cy="7203660"/>
            <a:chOff x="0" y="0"/>
            <a:chExt cx="1287973" cy="18972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7973" cy="1897260"/>
            </a:xfrm>
            <a:custGeom>
              <a:avLst/>
              <a:gdLst/>
              <a:ahLst/>
              <a:cxnLst/>
              <a:rect r="r" b="b" t="t" l="l"/>
              <a:pathLst>
                <a:path h="1897260" w="1287973">
                  <a:moveTo>
                    <a:pt x="80739" y="0"/>
                  </a:moveTo>
                  <a:lnTo>
                    <a:pt x="1207233" y="0"/>
                  </a:lnTo>
                  <a:cubicBezTo>
                    <a:pt x="1251824" y="0"/>
                    <a:pt x="1287973" y="36148"/>
                    <a:pt x="1287973" y="80739"/>
                  </a:cubicBezTo>
                  <a:lnTo>
                    <a:pt x="1287973" y="1816521"/>
                  </a:lnTo>
                  <a:cubicBezTo>
                    <a:pt x="1287973" y="1861112"/>
                    <a:pt x="1251824" y="1897260"/>
                    <a:pt x="1207233" y="1897260"/>
                  </a:cubicBezTo>
                  <a:lnTo>
                    <a:pt x="80739" y="1897260"/>
                  </a:lnTo>
                  <a:cubicBezTo>
                    <a:pt x="59326" y="1897260"/>
                    <a:pt x="38790" y="1888754"/>
                    <a:pt x="23648" y="1873612"/>
                  </a:cubicBezTo>
                  <a:cubicBezTo>
                    <a:pt x="8506" y="1858471"/>
                    <a:pt x="0" y="1837934"/>
                    <a:pt x="0" y="1816521"/>
                  </a:cubicBezTo>
                  <a:lnTo>
                    <a:pt x="0" y="80739"/>
                  </a:lnTo>
                  <a:cubicBezTo>
                    <a:pt x="0" y="36148"/>
                    <a:pt x="36148" y="0"/>
                    <a:pt x="8073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7000"/>
                  </a:srgbClr>
                </a:gs>
                <a:gs pos="100000">
                  <a:srgbClr val="E6F0F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7973" cy="1935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86986" y="4308178"/>
            <a:ext cx="5411677" cy="1630950"/>
            <a:chOff x="0" y="0"/>
            <a:chExt cx="1348481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8481" cy="406400"/>
            </a:xfrm>
            <a:custGeom>
              <a:avLst/>
              <a:gdLst/>
              <a:ahLst/>
              <a:cxnLst/>
              <a:rect r="r" b="b" t="t" l="l"/>
              <a:pathLst>
                <a:path h="406400" w="1348481">
                  <a:moveTo>
                    <a:pt x="1145281" y="0"/>
                  </a:moveTo>
                  <a:cubicBezTo>
                    <a:pt x="1257505" y="0"/>
                    <a:pt x="1348481" y="90976"/>
                    <a:pt x="1348481" y="203200"/>
                  </a:cubicBezTo>
                  <a:cubicBezTo>
                    <a:pt x="1348481" y="315424"/>
                    <a:pt x="1257505" y="406400"/>
                    <a:pt x="114528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99FB9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348481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86986" y="7101707"/>
            <a:ext cx="5411677" cy="1630950"/>
            <a:chOff x="0" y="0"/>
            <a:chExt cx="1348481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48481" cy="406400"/>
            </a:xfrm>
            <a:custGeom>
              <a:avLst/>
              <a:gdLst/>
              <a:ahLst/>
              <a:cxnLst/>
              <a:rect r="r" b="b" t="t" l="l"/>
              <a:pathLst>
                <a:path h="406400" w="1348481">
                  <a:moveTo>
                    <a:pt x="1145281" y="0"/>
                  </a:moveTo>
                  <a:cubicBezTo>
                    <a:pt x="1257505" y="0"/>
                    <a:pt x="1348481" y="90976"/>
                    <a:pt x="1348481" y="203200"/>
                  </a:cubicBezTo>
                  <a:cubicBezTo>
                    <a:pt x="1348481" y="315424"/>
                    <a:pt x="1257505" y="406400"/>
                    <a:pt x="114528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5DCE2">
                <a:alpha val="29804"/>
              </a:srgbClr>
            </a:solidFill>
            <a:ln w="19050" cap="sq">
              <a:solidFill>
                <a:srgbClr val="399FB9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348481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556948" y="1565735"/>
            <a:ext cx="883429" cy="88342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07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64411" y="5091369"/>
            <a:ext cx="4656826" cy="414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</a:pPr>
            <a:r>
              <a:rPr lang="en-US" sz="2434">
                <a:solidFill>
                  <a:srgbClr val="2789A2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Thu thập tri thức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64411" y="4663796"/>
            <a:ext cx="4656826" cy="414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</a:pPr>
            <a:r>
              <a:rPr lang="en-US" sz="2434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Giai đoạn 1: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64411" y="7884898"/>
            <a:ext cx="4656826" cy="414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</a:pPr>
            <a:r>
              <a:rPr lang="en-US" sz="2434">
                <a:solidFill>
                  <a:srgbClr val="2789A2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Thiết kế CSTT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4411" y="7457326"/>
            <a:ext cx="4656826" cy="414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</a:pPr>
            <a:r>
              <a:rPr lang="en-US" sz="2434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Giai đoạn 2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1589135" y="4308178"/>
            <a:ext cx="5411677" cy="1630950"/>
            <a:chOff x="0" y="0"/>
            <a:chExt cx="1348481" cy="4064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348481" cy="406400"/>
            </a:xfrm>
            <a:custGeom>
              <a:avLst/>
              <a:gdLst/>
              <a:ahLst/>
              <a:cxnLst/>
              <a:rect r="r" b="b" t="t" l="l"/>
              <a:pathLst>
                <a:path h="406400" w="1348481">
                  <a:moveTo>
                    <a:pt x="1145281" y="0"/>
                  </a:moveTo>
                  <a:cubicBezTo>
                    <a:pt x="1257505" y="0"/>
                    <a:pt x="1348481" y="90976"/>
                    <a:pt x="1348481" y="203200"/>
                  </a:cubicBezTo>
                  <a:cubicBezTo>
                    <a:pt x="1348481" y="315424"/>
                    <a:pt x="1257505" y="406400"/>
                    <a:pt x="114528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99FB9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1348481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589135" y="7101707"/>
            <a:ext cx="5411677" cy="1630950"/>
            <a:chOff x="0" y="0"/>
            <a:chExt cx="1348481" cy="4064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348481" cy="406400"/>
            </a:xfrm>
            <a:custGeom>
              <a:avLst/>
              <a:gdLst/>
              <a:ahLst/>
              <a:cxnLst/>
              <a:rect r="r" b="b" t="t" l="l"/>
              <a:pathLst>
                <a:path h="406400" w="1348481">
                  <a:moveTo>
                    <a:pt x="1145281" y="0"/>
                  </a:moveTo>
                  <a:cubicBezTo>
                    <a:pt x="1257505" y="0"/>
                    <a:pt x="1348481" y="90976"/>
                    <a:pt x="1348481" y="203200"/>
                  </a:cubicBezTo>
                  <a:cubicBezTo>
                    <a:pt x="1348481" y="315424"/>
                    <a:pt x="1257505" y="406400"/>
                    <a:pt x="114528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5DCE2">
                <a:alpha val="29804"/>
              </a:srgbClr>
            </a:solidFill>
            <a:ln w="19050" cap="sq">
              <a:solidFill>
                <a:srgbClr val="399FB9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1348481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1966561" y="5091369"/>
            <a:ext cx="4656826" cy="414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</a:pPr>
            <a:r>
              <a:rPr lang="en-US" sz="2434">
                <a:solidFill>
                  <a:srgbClr val="2789A2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Thiết kệ bộ suy diễn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966561" y="4663796"/>
            <a:ext cx="4656826" cy="414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</a:pPr>
            <a:r>
              <a:rPr lang="en-US" sz="2434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Giai đoạn 3: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966561" y="7884898"/>
            <a:ext cx="4656826" cy="414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</a:pPr>
            <a:r>
              <a:rPr lang="en-US" sz="2434">
                <a:solidFill>
                  <a:srgbClr val="2789A2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Thiết kế giao diện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1966561" y="7457326"/>
            <a:ext cx="4656826" cy="414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</a:pPr>
            <a:r>
              <a:rPr lang="en-US" sz="2434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Giai đoạn 4:</a:t>
            </a: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6077873" y="3294135"/>
            <a:ext cx="5054626" cy="6992865"/>
          </a:xfrm>
          <a:custGeom>
            <a:avLst/>
            <a:gdLst/>
            <a:ahLst/>
            <a:cxnLst/>
            <a:rect r="r" b="b" t="t" l="l"/>
            <a:pathLst>
              <a:path h="6992865" w="5054626">
                <a:moveTo>
                  <a:pt x="0" y="0"/>
                </a:moveTo>
                <a:lnTo>
                  <a:pt x="5054626" y="0"/>
                </a:lnTo>
                <a:lnTo>
                  <a:pt x="5054626" y="6992865"/>
                </a:lnTo>
                <a:lnTo>
                  <a:pt x="0" y="69928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0385" y="3433680"/>
            <a:ext cx="8633615" cy="4982399"/>
            <a:chOff x="0" y="0"/>
            <a:chExt cx="2273874" cy="13122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73874" cy="1312237"/>
            </a:xfrm>
            <a:custGeom>
              <a:avLst/>
              <a:gdLst/>
              <a:ahLst/>
              <a:cxnLst/>
              <a:rect r="r" b="b" t="t" l="l"/>
              <a:pathLst>
                <a:path h="1312237" w="2273874">
                  <a:moveTo>
                    <a:pt x="45733" y="0"/>
                  </a:moveTo>
                  <a:lnTo>
                    <a:pt x="2228141" y="0"/>
                  </a:lnTo>
                  <a:cubicBezTo>
                    <a:pt x="2253399" y="0"/>
                    <a:pt x="2273874" y="20475"/>
                    <a:pt x="2273874" y="45733"/>
                  </a:cubicBezTo>
                  <a:lnTo>
                    <a:pt x="2273874" y="1266504"/>
                  </a:lnTo>
                  <a:cubicBezTo>
                    <a:pt x="2273874" y="1278633"/>
                    <a:pt x="2269055" y="1290265"/>
                    <a:pt x="2260479" y="1298842"/>
                  </a:cubicBezTo>
                  <a:cubicBezTo>
                    <a:pt x="2251902" y="1307419"/>
                    <a:pt x="2240270" y="1312237"/>
                    <a:pt x="2228141" y="1312237"/>
                  </a:cubicBezTo>
                  <a:lnTo>
                    <a:pt x="45733" y="1312237"/>
                  </a:lnTo>
                  <a:cubicBezTo>
                    <a:pt x="33604" y="1312237"/>
                    <a:pt x="21971" y="1307419"/>
                    <a:pt x="13395" y="1298842"/>
                  </a:cubicBezTo>
                  <a:cubicBezTo>
                    <a:pt x="4818" y="1290265"/>
                    <a:pt x="0" y="1278633"/>
                    <a:pt x="0" y="1266504"/>
                  </a:cubicBezTo>
                  <a:lnTo>
                    <a:pt x="0" y="45733"/>
                  </a:lnTo>
                  <a:cubicBezTo>
                    <a:pt x="0" y="33604"/>
                    <a:pt x="4818" y="21971"/>
                    <a:pt x="13395" y="13395"/>
                  </a:cubicBezTo>
                  <a:cubicBezTo>
                    <a:pt x="21971" y="4818"/>
                    <a:pt x="33604" y="0"/>
                    <a:pt x="4573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7000"/>
                  </a:srgbClr>
                </a:gs>
                <a:gs pos="100000">
                  <a:srgbClr val="E6F0F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73874" cy="1350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906653" y="7614892"/>
            <a:ext cx="1317221" cy="131722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203738"/>
            <a:ext cx="762470" cy="76247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878065" y="3052445"/>
            <a:ext cx="762470" cy="76247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08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519692" y="4599962"/>
            <a:ext cx="7593794" cy="198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69"/>
              </a:lnSpc>
            </a:pPr>
            <a:r>
              <a:rPr lang="en-US" sz="69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Giai đoạn 1: </a:t>
            </a:r>
          </a:p>
          <a:p>
            <a:pPr algn="just">
              <a:lnSpc>
                <a:spcPts val="7769"/>
              </a:lnSpc>
            </a:pPr>
            <a:r>
              <a:rPr lang="en-US" sz="6999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Thu thập tri thức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2688737" y="1639994"/>
            <a:ext cx="4918220" cy="6826150"/>
          </a:xfrm>
          <a:custGeom>
            <a:avLst/>
            <a:gdLst/>
            <a:ahLst/>
            <a:cxnLst/>
            <a:rect r="r" b="b" t="t" l="l"/>
            <a:pathLst>
              <a:path h="6826150" w="4918220">
                <a:moveTo>
                  <a:pt x="0" y="0"/>
                </a:moveTo>
                <a:lnTo>
                  <a:pt x="4918220" y="0"/>
                </a:lnTo>
                <a:lnTo>
                  <a:pt x="4918220" y="6826151"/>
                </a:lnTo>
                <a:lnTo>
                  <a:pt x="0" y="68261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1745" y="1576441"/>
            <a:ext cx="8168191" cy="3486785"/>
            <a:chOff x="0" y="0"/>
            <a:chExt cx="2151293" cy="9183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51293" cy="918330"/>
            </a:xfrm>
            <a:custGeom>
              <a:avLst/>
              <a:gdLst/>
              <a:ahLst/>
              <a:cxnLst/>
              <a:rect r="r" b="b" t="t" l="l"/>
              <a:pathLst>
                <a:path h="918330" w="2151293">
                  <a:moveTo>
                    <a:pt x="48338" y="0"/>
                  </a:moveTo>
                  <a:lnTo>
                    <a:pt x="2102955" y="0"/>
                  </a:lnTo>
                  <a:cubicBezTo>
                    <a:pt x="2129651" y="0"/>
                    <a:pt x="2151293" y="21642"/>
                    <a:pt x="2151293" y="48338"/>
                  </a:cubicBezTo>
                  <a:lnTo>
                    <a:pt x="2151293" y="869992"/>
                  </a:lnTo>
                  <a:cubicBezTo>
                    <a:pt x="2151293" y="896688"/>
                    <a:pt x="2129651" y="918330"/>
                    <a:pt x="2102955" y="918330"/>
                  </a:cubicBezTo>
                  <a:lnTo>
                    <a:pt x="48338" y="918330"/>
                  </a:lnTo>
                  <a:cubicBezTo>
                    <a:pt x="21642" y="918330"/>
                    <a:pt x="0" y="896688"/>
                    <a:pt x="0" y="869992"/>
                  </a:cubicBezTo>
                  <a:lnTo>
                    <a:pt x="0" y="48338"/>
                  </a:lnTo>
                  <a:cubicBezTo>
                    <a:pt x="0" y="21642"/>
                    <a:pt x="21642" y="0"/>
                    <a:pt x="4833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7000"/>
                  </a:srgbClr>
                </a:gs>
                <a:gs pos="100000">
                  <a:srgbClr val="E6F0F9">
                    <a:alpha val="17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51293" cy="956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519692" y="1390510"/>
            <a:ext cx="6617205" cy="1149505"/>
            <a:chOff x="0" y="0"/>
            <a:chExt cx="2339470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39470" cy="406400"/>
            </a:xfrm>
            <a:custGeom>
              <a:avLst/>
              <a:gdLst/>
              <a:ahLst/>
              <a:cxnLst/>
              <a:rect r="r" b="b" t="t" l="l"/>
              <a:pathLst>
                <a:path h="406400" w="2339470">
                  <a:moveTo>
                    <a:pt x="2136270" y="0"/>
                  </a:moveTo>
                  <a:cubicBezTo>
                    <a:pt x="2248494" y="0"/>
                    <a:pt x="2339470" y="90976"/>
                    <a:pt x="2339470" y="203200"/>
                  </a:cubicBezTo>
                  <a:cubicBezTo>
                    <a:pt x="2339470" y="315424"/>
                    <a:pt x="2248494" y="406400"/>
                    <a:pt x="2136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99FB9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33947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519692" y="2844815"/>
            <a:ext cx="6617205" cy="1149505"/>
            <a:chOff x="0" y="0"/>
            <a:chExt cx="2339470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39470" cy="406400"/>
            </a:xfrm>
            <a:custGeom>
              <a:avLst/>
              <a:gdLst/>
              <a:ahLst/>
              <a:cxnLst/>
              <a:rect r="r" b="b" t="t" l="l"/>
              <a:pathLst>
                <a:path h="406400" w="2339470">
                  <a:moveTo>
                    <a:pt x="2136270" y="0"/>
                  </a:moveTo>
                  <a:cubicBezTo>
                    <a:pt x="2248494" y="0"/>
                    <a:pt x="2339470" y="90976"/>
                    <a:pt x="2339470" y="203200"/>
                  </a:cubicBezTo>
                  <a:cubicBezTo>
                    <a:pt x="2339470" y="315424"/>
                    <a:pt x="2248494" y="406400"/>
                    <a:pt x="2136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5DCE2">
                <a:alpha val="29804"/>
              </a:srgbClr>
            </a:solidFill>
            <a:ln w="19050" cap="sq">
              <a:solidFill>
                <a:srgbClr val="399FB9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233947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383794" y="1028700"/>
            <a:ext cx="1095482" cy="1095482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94112" y="1146418"/>
            <a:ext cx="883429" cy="88342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399FB9">
                    <a:alpha val="100000"/>
                  </a:srgbClr>
                </a:gs>
                <a:gs pos="100000">
                  <a:srgbClr val="E6F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190500" y="133350"/>
              <a:ext cx="431800" cy="488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519692" y="5749379"/>
            <a:ext cx="6617205" cy="1145459"/>
            <a:chOff x="0" y="0"/>
            <a:chExt cx="2347733" cy="406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347733" cy="406400"/>
            </a:xfrm>
            <a:custGeom>
              <a:avLst/>
              <a:gdLst/>
              <a:ahLst/>
              <a:cxnLst/>
              <a:rect r="r" b="b" t="t" l="l"/>
              <a:pathLst>
                <a:path h="406400" w="2347733">
                  <a:moveTo>
                    <a:pt x="2144533" y="0"/>
                  </a:moveTo>
                  <a:cubicBezTo>
                    <a:pt x="2256757" y="0"/>
                    <a:pt x="2347733" y="90976"/>
                    <a:pt x="2347733" y="203200"/>
                  </a:cubicBezTo>
                  <a:cubicBezTo>
                    <a:pt x="2347733" y="315424"/>
                    <a:pt x="2256757" y="406400"/>
                    <a:pt x="21445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99FB9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234773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519692" y="4299120"/>
            <a:ext cx="6617205" cy="1145459"/>
            <a:chOff x="0" y="0"/>
            <a:chExt cx="2347733" cy="406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347733" cy="406400"/>
            </a:xfrm>
            <a:custGeom>
              <a:avLst/>
              <a:gdLst/>
              <a:ahLst/>
              <a:cxnLst/>
              <a:rect r="r" b="b" t="t" l="l"/>
              <a:pathLst>
                <a:path h="406400" w="2347733">
                  <a:moveTo>
                    <a:pt x="2144533" y="0"/>
                  </a:moveTo>
                  <a:cubicBezTo>
                    <a:pt x="2256757" y="0"/>
                    <a:pt x="2347733" y="90976"/>
                    <a:pt x="2347733" y="203200"/>
                  </a:cubicBezTo>
                  <a:cubicBezTo>
                    <a:pt x="2347733" y="315424"/>
                    <a:pt x="2256757" y="406400"/>
                    <a:pt x="21445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5DCE2">
                <a:alpha val="29804"/>
              </a:srgbClr>
            </a:solidFill>
            <a:ln w="19050" cap="sq">
              <a:solidFill>
                <a:srgbClr val="399FB9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234773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519692" y="7199638"/>
            <a:ext cx="6617205" cy="1145459"/>
            <a:chOff x="0" y="0"/>
            <a:chExt cx="2347733" cy="4064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347733" cy="406400"/>
            </a:xfrm>
            <a:custGeom>
              <a:avLst/>
              <a:gdLst/>
              <a:ahLst/>
              <a:cxnLst/>
              <a:rect r="r" b="b" t="t" l="l"/>
              <a:pathLst>
                <a:path h="406400" w="2347733">
                  <a:moveTo>
                    <a:pt x="2144533" y="0"/>
                  </a:moveTo>
                  <a:cubicBezTo>
                    <a:pt x="2256757" y="0"/>
                    <a:pt x="2347733" y="90976"/>
                    <a:pt x="2347733" y="203200"/>
                  </a:cubicBezTo>
                  <a:cubicBezTo>
                    <a:pt x="2347733" y="315424"/>
                    <a:pt x="2256757" y="406400"/>
                    <a:pt x="21445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99FB9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234773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519692" y="8649898"/>
            <a:ext cx="6617205" cy="1145459"/>
            <a:chOff x="0" y="0"/>
            <a:chExt cx="2347733" cy="4064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347733" cy="406400"/>
            </a:xfrm>
            <a:custGeom>
              <a:avLst/>
              <a:gdLst/>
              <a:ahLst/>
              <a:cxnLst/>
              <a:rect r="r" b="b" t="t" l="l"/>
              <a:pathLst>
                <a:path h="406400" w="2347733">
                  <a:moveTo>
                    <a:pt x="2144533" y="0"/>
                  </a:moveTo>
                  <a:cubicBezTo>
                    <a:pt x="2256757" y="0"/>
                    <a:pt x="2347733" y="90976"/>
                    <a:pt x="2347733" y="203200"/>
                  </a:cubicBezTo>
                  <a:cubicBezTo>
                    <a:pt x="2347733" y="315424"/>
                    <a:pt x="2256757" y="406400"/>
                    <a:pt x="214453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99FB9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2347733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791745" y="4720519"/>
            <a:ext cx="7315867" cy="4537781"/>
          </a:xfrm>
          <a:custGeom>
            <a:avLst/>
            <a:gdLst/>
            <a:ahLst/>
            <a:cxnLst/>
            <a:rect r="r" b="b" t="t" l="l"/>
            <a:pathLst>
              <a:path h="4537781" w="7315867">
                <a:moveTo>
                  <a:pt x="0" y="0"/>
                </a:moveTo>
                <a:lnTo>
                  <a:pt x="7315868" y="0"/>
                </a:lnTo>
                <a:lnTo>
                  <a:pt x="7315868" y="4537781"/>
                </a:lnTo>
                <a:lnTo>
                  <a:pt x="0" y="4537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699" r="0" b="-2699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791745" y="4606509"/>
            <a:ext cx="7315867" cy="4814085"/>
          </a:xfrm>
          <a:custGeom>
            <a:avLst/>
            <a:gdLst/>
            <a:ahLst/>
            <a:cxnLst/>
            <a:rect r="r" b="b" t="t" l="l"/>
            <a:pathLst>
              <a:path h="4814085" w="7315867">
                <a:moveTo>
                  <a:pt x="0" y="0"/>
                </a:moveTo>
                <a:lnTo>
                  <a:pt x="7315868" y="0"/>
                </a:lnTo>
                <a:lnTo>
                  <a:pt x="7315868" y="4814084"/>
                </a:lnTo>
                <a:lnTo>
                  <a:pt x="0" y="4814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428" r="0" b="-2428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5508288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928055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348367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768680" y="508188"/>
            <a:ext cx="1751012" cy="339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28700" y="508188"/>
            <a:ext cx="175101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2789A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Page 09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789496" y="1780644"/>
            <a:ext cx="5613014" cy="441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55722" indent="-277861" lvl="1">
              <a:lnSpc>
                <a:spcPts val="3603"/>
              </a:lnSpc>
              <a:buAutoNum type="arabicPeriod" startAt="1"/>
            </a:pPr>
            <a:r>
              <a:rPr lang="en-US" sz="2573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Đại cương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91745" y="1904469"/>
            <a:ext cx="7690579" cy="2510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50"/>
              </a:lnSpc>
            </a:pPr>
            <a:r>
              <a:rPr lang="en-US" sz="8784">
                <a:solidFill>
                  <a:srgbClr val="2789A2"/>
                </a:solidFill>
                <a:latin typeface="DFVN Bagel Fat One"/>
                <a:ea typeface="DFVN Bagel Fat One"/>
                <a:cs typeface="DFVN Bagel Fat One"/>
                <a:sym typeface="DFVN Bagel Fat One"/>
              </a:rPr>
              <a:t>Nguồn thu thập tri thức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789496" y="3181177"/>
            <a:ext cx="6077598" cy="441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55722" indent="-277861" lvl="1">
              <a:lnSpc>
                <a:spcPts val="3603"/>
              </a:lnSpc>
              <a:buAutoNum type="arabicPeriod" startAt="1"/>
            </a:pPr>
            <a:r>
              <a:rPr lang="en-US" sz="2573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Chẩn đoán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788546" y="6089697"/>
            <a:ext cx="5752896" cy="430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53766" indent="-276883" lvl="1">
              <a:lnSpc>
                <a:spcPts val="3590"/>
              </a:lnSpc>
              <a:buAutoNum type="arabicPeriod" startAt="1"/>
            </a:pPr>
            <a:r>
              <a:rPr lang="en-US" sz="2564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Chăm sóc, điều dưỡng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888306" y="4632848"/>
            <a:ext cx="5568953" cy="430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53766" indent="-276883" lvl="1">
              <a:lnSpc>
                <a:spcPts val="3590"/>
              </a:lnSpc>
              <a:buAutoNum type="arabicPeriod" startAt="1"/>
            </a:pPr>
            <a:r>
              <a:rPr lang="en-US" sz="2564">
                <a:solidFill>
                  <a:srgbClr val="2789A2"/>
                </a:solidFill>
                <a:latin typeface="Montserrat"/>
                <a:ea typeface="Montserrat"/>
                <a:cs typeface="Montserrat"/>
                <a:sym typeface="Montserrat"/>
              </a:rPr>
              <a:t>Điều trị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788546" y="7539956"/>
            <a:ext cx="5752896" cy="430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53766" indent="-276883" lvl="1">
              <a:lnSpc>
                <a:spcPts val="3590"/>
              </a:lnSpc>
              <a:buAutoNum type="arabicPeriod" startAt="1"/>
            </a:pPr>
            <a:r>
              <a:rPr lang="en-US" sz="2564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Tiêu chuẩn xuất viện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788546" y="8990215"/>
            <a:ext cx="5752896" cy="430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53766" indent="-276883" lvl="1">
              <a:lnSpc>
                <a:spcPts val="3590"/>
              </a:lnSpc>
              <a:buAutoNum type="arabicPeriod" startAt="1"/>
            </a:pPr>
            <a:r>
              <a:rPr lang="en-US" sz="2564" i="true">
                <a:solidFill>
                  <a:srgbClr val="2789A2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Phòng bệnh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DAG8b767-Eo</dc:identifier>
  <dcterms:modified xsi:type="dcterms:W3CDTF">2011-08-01T06:04:30Z</dcterms:modified>
  <cp:revision>1</cp:revision>
  <dc:title>Blue and White Illustrative Modern Medical Technology Presentation</dc:title>
</cp:coreProperties>
</file>

<file path=docProps/thumbnail.jpeg>
</file>